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5" r:id="rId4"/>
    <p:sldMasterId id="2147484049" r:id="rId5"/>
  </p:sldMasterIdLst>
  <p:notesMasterIdLst>
    <p:notesMasterId r:id="rId52"/>
  </p:notesMasterIdLst>
  <p:handoutMasterIdLst>
    <p:handoutMasterId r:id="rId53"/>
  </p:handoutMasterIdLst>
  <p:sldIdLst>
    <p:sldId id="275" r:id="rId6"/>
    <p:sldId id="519" r:id="rId7"/>
    <p:sldId id="794" r:id="rId8"/>
    <p:sldId id="795" r:id="rId9"/>
    <p:sldId id="796" r:id="rId10"/>
    <p:sldId id="797" r:id="rId11"/>
    <p:sldId id="798" r:id="rId12"/>
    <p:sldId id="799" r:id="rId13"/>
    <p:sldId id="801" r:id="rId14"/>
    <p:sldId id="803" r:id="rId15"/>
    <p:sldId id="829" r:id="rId16"/>
    <p:sldId id="830" r:id="rId17"/>
    <p:sldId id="831" r:id="rId18"/>
    <p:sldId id="833" r:id="rId19"/>
    <p:sldId id="834" r:id="rId20"/>
    <p:sldId id="835" r:id="rId21"/>
    <p:sldId id="836" r:id="rId22"/>
    <p:sldId id="804" r:id="rId23"/>
    <p:sldId id="805" r:id="rId24"/>
    <p:sldId id="806" r:id="rId25"/>
    <p:sldId id="807" r:id="rId26"/>
    <p:sldId id="773" r:id="rId27"/>
    <p:sldId id="691" r:id="rId28"/>
    <p:sldId id="718" r:id="rId29"/>
    <p:sldId id="756" r:id="rId30"/>
    <p:sldId id="722" r:id="rId31"/>
    <p:sldId id="770" r:id="rId32"/>
    <p:sldId id="680" r:id="rId33"/>
    <p:sldId id="778" r:id="rId34"/>
    <p:sldId id="779" r:id="rId35"/>
    <p:sldId id="780" r:id="rId36"/>
    <p:sldId id="781" r:id="rId37"/>
    <p:sldId id="782" r:id="rId38"/>
    <p:sldId id="837" r:id="rId39"/>
    <p:sldId id="775" r:id="rId40"/>
    <p:sldId id="776" r:id="rId41"/>
    <p:sldId id="777" r:id="rId42"/>
    <p:sldId id="774" r:id="rId43"/>
    <p:sldId id="734" r:id="rId44"/>
    <p:sldId id="735" r:id="rId45"/>
    <p:sldId id="736" r:id="rId46"/>
    <p:sldId id="733" r:id="rId47"/>
    <p:sldId id="737" r:id="rId48"/>
    <p:sldId id="738" r:id="rId49"/>
    <p:sldId id="739" r:id="rId50"/>
    <p:sldId id="706" r:id="rId5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36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otsky, Ilana @ EngilityCorp" initials="SI@E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D2F68"/>
    <a:srgbClr val="000066"/>
    <a:srgbClr val="0000FF"/>
    <a:srgbClr val="FF0000"/>
    <a:srgbClr val="99CCFF"/>
    <a:srgbClr val="FFCCFF"/>
    <a:srgbClr val="000099"/>
    <a:srgbClr val="C0CDF8"/>
    <a:srgbClr val="AFD7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4" autoAdjust="0"/>
    <p:restoredTop sz="96024" autoAdjust="0"/>
  </p:normalViewPr>
  <p:slideViewPr>
    <p:cSldViewPr snapToGrid="0">
      <p:cViewPr>
        <p:scale>
          <a:sx n="100" d="100"/>
          <a:sy n="100" d="100"/>
        </p:scale>
        <p:origin x="-950" y="144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67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830" y="-108"/>
      </p:cViewPr>
      <p:guideLst>
        <p:guide orient="horz" pos="2929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351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351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BF6EFB1-9017-42AA-8F19-5B33195F9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99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351" y="2"/>
            <a:ext cx="3038052" cy="46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513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301" y="4416196"/>
            <a:ext cx="5141807" cy="418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351" y="8830782"/>
            <a:ext cx="3038052" cy="46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8" tIns="45698" rIns="91398" bIns="45698" numCol="1" anchor="b" anchorCtr="0" compatLnSpc="1">
            <a:prstTxWarp prst="textNoShape">
              <a:avLst/>
            </a:prstTxWarp>
          </a:bodyPr>
          <a:lstStyle>
            <a:lvl1pPr algn="r" defTabSz="91500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BEEA26F-D962-4606-A5E5-1BFBEC6A6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41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7B3F378-3752-4D57-BC08-A6ACC10C610A}" type="slidenum">
              <a:rPr lang="en-US" sz="1200">
                <a:latin typeface="Times New Roman" pitchFamily="18" charset="0"/>
              </a:rPr>
              <a:pPr eaLnBrk="1" hangingPunct="1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0087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38301-B136-484D-86AC-DF655DE5D2F8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253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50017" indent="-288468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53872" indent="-23077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15421" indent="-23077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76969" indent="-230774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38519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3000067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61615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923165" indent="-2307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986BE1D-0C6E-496D-934B-79133BD61157}" type="slidenum">
              <a:rPr lang="en-US" altLang="en-US">
                <a:solidFill>
                  <a:prstClr val="black"/>
                </a:solidFill>
              </a:rPr>
              <a:pPr eaLnBrk="1" hangingPunct="1"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548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0271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973940" y="8830789"/>
            <a:ext cx="3036461" cy="46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5" tIns="45227" rIns="90455" bIns="45227" anchor="b"/>
          <a:lstStyle>
            <a:lvl1pPr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064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34EB449-9E5E-4E79-9075-759FA7B08150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969173" y="8829187"/>
            <a:ext cx="3039640" cy="46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30" tIns="45265" rIns="90530" bIns="45265" anchor="b"/>
          <a:lstStyle>
            <a:lvl1pPr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080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FCE04E3-53B0-48A9-8B8B-15E5BFF615FC}" type="slidenum">
              <a:rPr lang="en-US" sz="120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970771" y="8833985"/>
            <a:ext cx="3039639" cy="46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4" tIns="45857" rIns="91714" bIns="45857" anchor="b"/>
          <a:lstStyle>
            <a:lvl1pPr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FA37CDD-1C04-4E04-A719-797660349CA8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89" name="Rectangle 7"/>
          <p:cNvSpPr txBox="1">
            <a:spLocks noGrp="1" noChangeArrowheads="1"/>
          </p:cNvSpPr>
          <p:nvPr/>
        </p:nvSpPr>
        <p:spPr bwMode="auto">
          <a:xfrm>
            <a:off x="3970771" y="8833985"/>
            <a:ext cx="3039639" cy="46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4" tIns="45857" rIns="91714" bIns="45857" anchor="b"/>
          <a:lstStyle>
            <a:lvl1pPr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0FB77B2-BAC1-49D1-9945-2DC956D96A9C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90" name="Rectangle 7"/>
          <p:cNvSpPr txBox="1">
            <a:spLocks noGrp="1" noChangeArrowheads="1"/>
          </p:cNvSpPr>
          <p:nvPr/>
        </p:nvSpPr>
        <p:spPr bwMode="auto">
          <a:xfrm>
            <a:off x="3970771" y="8833985"/>
            <a:ext cx="3039639" cy="46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14" tIns="45857" rIns="91714" bIns="45857" anchor="b"/>
          <a:lstStyle>
            <a:lvl1pPr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191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6306838-4AD1-4B2D-8C95-521FB526B8A9}" type="slidenum">
              <a:rPr lang="en-US" sz="12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Arial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200" dirty="0">
              <a:solidFill>
                <a:srgbClr val="000000"/>
              </a:solidFill>
              <a:latin typeface="Times New Roman" pitchFamily="18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9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7450" y="698500"/>
            <a:ext cx="4648200" cy="34877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05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23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24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25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26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080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6030" indent="-286934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738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834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926" indent="-229548" defTabSz="9150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5023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4118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3211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2309" indent="-229548" defTabSz="915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F1F8CC-D8F2-4F60-9D66-E024D348713F}" type="slidenum">
              <a:rPr lang="en-US" sz="1200">
                <a:latin typeface="Times New Roman" pitchFamily="18" charset="0"/>
              </a:rPr>
              <a:pPr eaLnBrk="1" hangingPunct="1"/>
              <a:t>2</a:t>
            </a:fld>
            <a:endParaRPr lang="en-US" sz="1200" dirty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838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22ED72-BDBA-4FB4-88E4-7A781E0FBD5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94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Back-up?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68406-F15C-4303-97CE-0E3EE59880C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44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600" dirty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5958" indent="-286908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7628" indent="-229526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6680" indent="-229526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65733" indent="-229526" defTabSz="924478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24787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83838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42887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1940" indent="-229526" defTabSz="92447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21C071-EBD5-485C-90D2-F0107C42ED4A}" type="slidenum">
              <a:rPr lang="en-US" sz="1200">
                <a:latin typeface="Times New Roman" pitchFamily="18" charset="0"/>
              </a:rPr>
              <a:pPr eaLnBrk="1" hangingPunct="1"/>
              <a:t>5</a:t>
            </a:fld>
            <a:endParaRPr lang="en-US" sz="1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76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487" indent="-285572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2286" indent="-22845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9200" indent="-22845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6117" indent="-22845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3033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69946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6860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3776" indent="-22845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3830" eaLnBrk="1" hangingPunct="1"/>
            <a:fld id="{3D73251F-A6BF-4C7E-8182-822A5556FD3D}" type="slidenum">
              <a:rPr lang="en-US" sz="1200"/>
              <a:pPr defTabSz="913830"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35425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8F2A-5949-434C-B30D-8006CFB561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42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C38301-B136-484D-86AC-DF655DE5D2F8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411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E902C6-0B55-4E30-B589-7DF8E3D268E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7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8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r="31892"/>
          <a:stretch>
            <a:fillRect/>
          </a:stretch>
        </p:blipFill>
        <p:spPr bwMode="auto">
          <a:xfrm>
            <a:off x="5578475" y="-1588"/>
            <a:ext cx="3565525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7"/>
            <a:chOff x="3700" y="171"/>
            <a:chExt cx="1824" cy="573"/>
          </a:xfrm>
        </p:grpSpPr>
        <p:pic>
          <p:nvPicPr>
            <p:cNvPr id="6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216732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3282A2C-2115-45EA-8679-AC9465B1754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287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8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r="31892"/>
          <a:stretch>
            <a:fillRect/>
          </a:stretch>
        </p:blipFill>
        <p:spPr bwMode="auto">
          <a:xfrm>
            <a:off x="5578475" y="-1588"/>
            <a:ext cx="3565525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7"/>
            <a:chOff x="3700" y="171"/>
            <a:chExt cx="1824" cy="573"/>
          </a:xfrm>
        </p:grpSpPr>
        <p:pic>
          <p:nvPicPr>
            <p:cNvPr id="6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8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2063749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76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05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59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8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4DB1C-CFE7-47C5-BE83-9BE5C1DDD50A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8/10/2017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60F29-066D-4474-9224-D09986079A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61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09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2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73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53441" y="88779"/>
            <a:ext cx="6675120" cy="72796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0"/>
          </p:nvPr>
        </p:nvSpPr>
        <p:spPr>
          <a:xfrm>
            <a:off x="354014" y="958851"/>
            <a:ext cx="4111455" cy="5281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0188" indent="-230188"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61963" indent="-231775">
              <a:buFont typeface="Arial" panose="020B0604020202020204" pitchFamily="34" charset="0"/>
              <a:buChar char="‒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4213" indent="-222250">
              <a:buFont typeface="Arial" panose="020B0604020202020204" pitchFamily="34" charset="0"/>
              <a:buChar char="•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14400" indent="-230188">
              <a:buFont typeface="Arial" panose="020B0604020202020204" pitchFamily="34" charset="0"/>
              <a:buChar char="‒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1"/>
          </p:nvPr>
        </p:nvSpPr>
        <p:spPr>
          <a:xfrm>
            <a:off x="4659645" y="958851"/>
            <a:ext cx="4111455" cy="5281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0188" indent="-230188"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61963" indent="-231775">
              <a:buFont typeface="Arial" panose="020B0604020202020204" pitchFamily="34" charset="0"/>
              <a:buChar char="‒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4213" indent="-222250">
              <a:buFont typeface="Arial" panose="020B0604020202020204" pitchFamily="34" charset="0"/>
              <a:buChar char="•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14400" indent="-230188">
              <a:buFont typeface="Arial" panose="020B0604020202020204" pitchFamily="34" charset="0"/>
              <a:buChar char="‒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11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75193" y="6510008"/>
            <a:ext cx="666750" cy="26670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8/10/2017</a:t>
            </a:fld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3"/>
          </p:nvPr>
        </p:nvSpPr>
        <p:spPr>
          <a:xfrm>
            <a:off x="485422" y="990600"/>
            <a:ext cx="8218311" cy="518442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71450" indent="-171450">
              <a:buClrTx/>
              <a:defRPr sz="2000"/>
            </a:lvl1pPr>
            <a:lvl2pPr marL="400050" indent="-228600">
              <a:buClrTx/>
              <a:defRPr sz="1800"/>
            </a:lvl2pPr>
            <a:lvl3pPr marL="571500" indent="-171450">
              <a:buClrTx/>
              <a:defRPr sz="1600"/>
            </a:lvl3pPr>
            <a:lvl4pPr marL="800100" indent="-228600">
              <a:buClrTx/>
              <a:defRPr sz="1400"/>
            </a:lvl4pPr>
            <a:lvl5pPr marL="971550" indent="-171450">
              <a:buClrTx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25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722313" y="2"/>
            <a:ext cx="6242932" cy="778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l">
              <a:defRPr sz="2600" b="1" i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2876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75400" y="6564906"/>
            <a:ext cx="2133600" cy="293093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black"/>
              </a:buClr>
              <a:buSzPct val="110000"/>
            </a:pPr>
            <a:fld id="{893D7AFA-9A26-42F8-966E-2BE9C6DC29A7}" type="datetime1">
              <a:rPr lang="en-US" smtClean="0">
                <a:solidFill>
                  <a:prstClr val="black"/>
                </a:solidFill>
              </a:rPr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prstClr val="black"/>
                </a:buClr>
                <a:buSzPct val="110000"/>
              </a:pPr>
              <a:t>8/10/2017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661400" y="6564907"/>
            <a:ext cx="420688" cy="293093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prstClr val="black"/>
              </a:buClr>
              <a:buSzPct val="110000"/>
            </a:pPr>
            <a:fld id="{8D57DBB9-07C6-49AB-BFD5-E737C7E241F6}" type="slidenum">
              <a:rPr lang="en-US" smtClean="0">
                <a:solidFill>
                  <a:prstClr val="black"/>
                </a:solidFill>
              </a:rPr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prstClr val="black"/>
                </a:buClr>
                <a:buSzPct val="110000"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59219" y="2615609"/>
            <a:ext cx="6581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793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270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6940550" y="63055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67CC429F-BC95-4B1C-804D-59F37AD638E8}" type="slidenum">
              <a:rPr lang="en-US" sz="1200" b="1">
                <a:solidFill>
                  <a:schemeClr val="bg1"/>
                </a:solidFill>
                <a:latin typeface="Arial" pitchFamily="34" charset="0"/>
              </a:rPr>
              <a:pPr algn="r">
                <a:defRPr/>
              </a:pPr>
              <a:t>‹#›</a:t>
            </a:fld>
            <a:endParaRPr lang="en-US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5708650" y="6124575"/>
            <a:ext cx="2047875" cy="661988"/>
            <a:chOff x="3596" y="3858"/>
            <a:chExt cx="1290" cy="417"/>
          </a:xfrm>
        </p:grpSpPr>
        <p:pic>
          <p:nvPicPr>
            <p:cNvPr id="7" name="Picture 26" descr="NEW FAA LOGO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9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dirty="0" smtClean="0">
                  <a:solidFill>
                    <a:schemeClr val="bg1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dirty="0" smtClean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Box 29"/>
          <p:cNvSpPr txBox="1">
            <a:spLocks noChangeArrowheads="1"/>
          </p:cNvSpPr>
          <p:nvPr userDrawn="1"/>
        </p:nvSpPr>
        <p:spPr bwMode="auto">
          <a:xfrm>
            <a:off x="449263" y="6205538"/>
            <a:ext cx="1684337" cy="55403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9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CSS-Wx / NWP TIM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July 20-21,</a:t>
            </a:r>
            <a:r>
              <a:rPr lang="en-US" sz="1200" b="1" baseline="0" dirty="0" smtClean="0">
                <a:solidFill>
                  <a:schemeClr val="bg1"/>
                </a:solidFill>
              </a:rPr>
              <a:t> 2016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582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51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  <a:buFontTx/>
              <a:buChar char="•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1029" name="Group 25"/>
          <p:cNvGrpSpPr>
            <a:grpSpLocks/>
          </p:cNvGrpSpPr>
          <p:nvPr userDrawn="1"/>
        </p:nvGrpSpPr>
        <p:grpSpPr bwMode="auto">
          <a:xfrm>
            <a:off x="5708650" y="6126163"/>
            <a:ext cx="2047875" cy="660400"/>
            <a:chOff x="3596" y="3859"/>
            <a:chExt cx="1290" cy="416"/>
          </a:xfrm>
        </p:grpSpPr>
        <p:pic>
          <p:nvPicPr>
            <p:cNvPr id="1034" name="Picture 26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030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b="1" smtClean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smtClean="0">
              <a:solidFill>
                <a:srgbClr val="C0C0C0"/>
              </a:solidFill>
            </a:endParaRPr>
          </a:p>
        </p:txBody>
      </p:sp>
      <p:sp>
        <p:nvSpPr>
          <p:cNvPr id="1031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smtClean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1032" name="TextBox 1"/>
          <p:cNvSpPr txBox="1">
            <a:spLocks noChangeArrowheads="1"/>
          </p:cNvSpPr>
          <p:nvPr userDrawn="1"/>
        </p:nvSpPr>
        <p:spPr bwMode="auto">
          <a:xfrm>
            <a:off x="573088" y="6161088"/>
            <a:ext cx="2472152" cy="430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1100" b="1" baseline="0" dirty="0" smtClean="0">
                <a:solidFill>
                  <a:schemeClr val="bg1"/>
                </a:solidFill>
              </a:rPr>
              <a:t>CSS-</a:t>
            </a:r>
            <a:r>
              <a:rPr lang="en-US" sz="1100" b="1" baseline="0" dirty="0" err="1" smtClean="0">
                <a:solidFill>
                  <a:schemeClr val="bg1"/>
                </a:solidFill>
              </a:rPr>
              <a:t>Wx</a:t>
            </a:r>
            <a:r>
              <a:rPr lang="en-US" sz="1100" b="1" baseline="0" dirty="0" smtClean="0">
                <a:solidFill>
                  <a:schemeClr val="bg1"/>
                </a:solidFill>
              </a:rPr>
              <a:t> and NWP Implementation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sz="1100" b="1" dirty="0" smtClean="0">
                <a:solidFill>
                  <a:schemeClr val="bg1"/>
                </a:solidFill>
              </a:rPr>
              <a:t>September 2016</a:t>
            </a:r>
          </a:p>
        </p:txBody>
      </p:sp>
      <p:sp>
        <p:nvSpPr>
          <p:cNvPr id="1033" name="TextBox 3"/>
          <p:cNvSpPr txBox="1">
            <a:spLocks noChangeArrowheads="1"/>
          </p:cNvSpPr>
          <p:nvPr userDrawn="1"/>
        </p:nvSpPr>
        <p:spPr bwMode="auto">
          <a:xfrm>
            <a:off x="8235950" y="6329363"/>
            <a:ext cx="37147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BFE2D3F0-FC14-4FDA-942B-056D5D284568}" type="slidenum">
              <a:rPr lang="en-US" sz="1200" b="1" smtClean="0">
                <a:solidFill>
                  <a:schemeClr val="bg1"/>
                </a:solidFill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endParaRPr lang="en-US" sz="1200" b="1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16" r:id="rId2"/>
    <p:sldLayoutId id="2147484017" r:id="rId3"/>
    <p:sldLayoutId id="2147484018" r:id="rId4"/>
    <p:sldLayoutId id="2147484063" r:id="rId5"/>
    <p:sldLayoutId id="2147484064" r:id="rId6"/>
    <p:sldLayoutId id="2147484065" r:id="rId7"/>
    <p:sldLayoutId id="2147484067" r:id="rId8"/>
    <p:sldLayoutId id="2147484068" r:id="rId9"/>
    <p:sldLayoutId id="2147484069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  <a:buFontTx/>
              <a:buChar char="•"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grpSp>
        <p:nvGrpSpPr>
          <p:cNvPr id="1029" name="Group 25"/>
          <p:cNvGrpSpPr>
            <a:grpSpLocks/>
          </p:cNvGrpSpPr>
          <p:nvPr userDrawn="1"/>
        </p:nvGrpSpPr>
        <p:grpSpPr bwMode="auto">
          <a:xfrm>
            <a:off x="5708650" y="6126163"/>
            <a:ext cx="2047875" cy="660400"/>
            <a:chOff x="3596" y="3859"/>
            <a:chExt cx="1290" cy="416"/>
          </a:xfrm>
        </p:grpSpPr>
        <p:pic>
          <p:nvPicPr>
            <p:cNvPr id="1034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Federal Aviation</a:t>
              </a:r>
            </a:p>
            <a:p>
              <a:pPr eaLnBrk="1" hangingPunct="1">
                <a:lnSpc>
                  <a:spcPct val="85000"/>
                </a:lnSpc>
                <a:defRPr/>
              </a:pPr>
              <a:r>
                <a:rPr lang="en-US" sz="1200" b="1" smtClean="0">
                  <a:solidFill>
                    <a:srgbClr val="FFFFFF"/>
                  </a:solidFill>
                </a:rPr>
                <a:t>Administration</a:t>
              </a:r>
            </a:p>
          </p:txBody>
        </p:sp>
      </p:grpSp>
      <p:sp>
        <p:nvSpPr>
          <p:cNvPr id="1030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b="1" smtClean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smtClean="0">
              <a:solidFill>
                <a:srgbClr val="C0C0C0"/>
              </a:solidFill>
            </a:endParaRPr>
          </a:p>
        </p:txBody>
      </p:sp>
      <p:sp>
        <p:nvSpPr>
          <p:cNvPr id="1031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200" smtClean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1032" name="TextBox 1"/>
          <p:cNvSpPr txBox="1">
            <a:spLocks noChangeArrowheads="1"/>
          </p:cNvSpPr>
          <p:nvPr userDrawn="1"/>
        </p:nvSpPr>
        <p:spPr bwMode="auto">
          <a:xfrm>
            <a:off x="573088" y="6161088"/>
            <a:ext cx="2472152" cy="430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1100" b="1" dirty="0" smtClean="0">
                <a:solidFill>
                  <a:srgbClr val="FFFFFF"/>
                </a:solidFill>
              </a:rPr>
              <a:t>CSS-</a:t>
            </a:r>
            <a:r>
              <a:rPr lang="en-US" sz="1100" b="1" dirty="0" err="1" smtClean="0">
                <a:solidFill>
                  <a:srgbClr val="FFFFFF"/>
                </a:solidFill>
              </a:rPr>
              <a:t>Wx</a:t>
            </a:r>
            <a:r>
              <a:rPr lang="en-US" sz="1100" b="1" dirty="0" smtClean="0">
                <a:solidFill>
                  <a:srgbClr val="FFFFFF"/>
                </a:solidFill>
              </a:rPr>
              <a:t> and NWP Implementation</a:t>
            </a:r>
            <a:endParaRPr lang="en-US" sz="1100" b="1" dirty="0" smtClean="0">
              <a:solidFill>
                <a:srgbClr val="FF0000"/>
              </a:solidFill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en-US" sz="1100" b="1" dirty="0" smtClean="0">
                <a:solidFill>
                  <a:srgbClr val="FFFFFF"/>
                </a:solidFill>
              </a:rPr>
              <a:t>August</a:t>
            </a:r>
            <a:r>
              <a:rPr lang="en-US" sz="1100" b="1" baseline="0" dirty="0" smtClean="0">
                <a:solidFill>
                  <a:srgbClr val="FFFFFF"/>
                </a:solidFill>
              </a:rPr>
              <a:t> </a:t>
            </a:r>
            <a:r>
              <a:rPr lang="en-US" sz="1100" b="1" dirty="0" smtClean="0">
                <a:solidFill>
                  <a:srgbClr val="FFFFFF"/>
                </a:solidFill>
              </a:rPr>
              <a:t>2016</a:t>
            </a:r>
          </a:p>
        </p:txBody>
      </p:sp>
      <p:sp>
        <p:nvSpPr>
          <p:cNvPr id="1033" name="TextBox 3"/>
          <p:cNvSpPr txBox="1">
            <a:spLocks noChangeArrowheads="1"/>
          </p:cNvSpPr>
          <p:nvPr userDrawn="1"/>
        </p:nvSpPr>
        <p:spPr bwMode="auto">
          <a:xfrm>
            <a:off x="8235950" y="6329363"/>
            <a:ext cx="371475" cy="27622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BFE2D3F0-FC14-4FDA-942B-056D5D284568}" type="slidenum">
              <a:rPr lang="en-US" sz="1200" b="1" smtClean="0">
                <a:solidFill>
                  <a:srgbClr val="FFFFFF"/>
                </a:solidFill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endParaRPr lang="en-US" sz="1200" b="1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4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gif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faa.gov/nextgen/programs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jpe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jpe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</a:rPr>
              <a:t>NextGen Weather Systems Implementation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2000" i="1" dirty="0"/>
              <a:t>Common Support Services (CSS-</a:t>
            </a:r>
            <a:r>
              <a:rPr lang="en-US" altLang="en-US" sz="2000" i="1" dirty="0" err="1"/>
              <a:t>Wx</a:t>
            </a:r>
            <a:r>
              <a:rPr lang="en-US" altLang="en-US" sz="2000" i="1" dirty="0" smtClean="0"/>
              <a:t>) &amp;</a:t>
            </a:r>
          </a:p>
          <a:p>
            <a:pPr eaLnBrk="1" hangingPunct="1"/>
            <a:r>
              <a:rPr lang="en-US" altLang="en-US" sz="2000" i="1" dirty="0" smtClean="0"/>
              <a:t>NextGen </a:t>
            </a:r>
            <a:r>
              <a:rPr lang="en-US" altLang="en-US" sz="2000" i="1" dirty="0"/>
              <a:t>Weather Processor (NWP) </a:t>
            </a:r>
            <a:endParaRPr lang="en-US" altLang="en-US" sz="2000" i="1" dirty="0" smtClean="0"/>
          </a:p>
        </p:txBody>
      </p:sp>
      <p:sp>
        <p:nvSpPr>
          <p:cNvPr id="5123" name="Text Box 1051"/>
          <p:cNvSpPr txBox="1">
            <a:spLocks noChangeArrowheads="1"/>
          </p:cNvSpPr>
          <p:nvPr/>
        </p:nvSpPr>
        <p:spPr bwMode="auto">
          <a:xfrm>
            <a:off x="379538" y="4497388"/>
            <a:ext cx="48228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rgbClr val="002060"/>
                </a:solidFill>
              </a:rPr>
              <a:t>Presented to:  </a:t>
            </a:r>
            <a:r>
              <a:rPr lang="en-US" sz="1800" dirty="0" smtClean="0">
                <a:solidFill>
                  <a:srgbClr val="002060"/>
                </a:solidFill>
              </a:rPr>
              <a:t>	Salt Lake City NEMC / 			ARTCC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rgbClr val="1D2F68"/>
                </a:solidFill>
              </a:rPr>
              <a:t>By: 		AJM-333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rgbClr val="1D2F68"/>
                </a:solidFill>
              </a:rPr>
              <a:t>Date</a:t>
            </a:r>
            <a:r>
              <a:rPr lang="en-US" sz="1800" dirty="0">
                <a:solidFill>
                  <a:srgbClr val="1D2F68"/>
                </a:solidFill>
              </a:rPr>
              <a:t>: </a:t>
            </a:r>
            <a:r>
              <a:rPr lang="en-US" sz="1800" dirty="0" smtClean="0">
                <a:solidFill>
                  <a:srgbClr val="1D2F68"/>
                </a:solidFill>
              </a:rPr>
              <a:t>		September 2016</a:t>
            </a:r>
            <a:endParaRPr lang="en-US" sz="1800" dirty="0">
              <a:solidFill>
                <a:srgbClr val="1D2F6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 bwMode="auto">
          <a:xfrm>
            <a:off x="467995" y="1511052"/>
            <a:ext cx="8244840" cy="17479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>
              <a:buSzTx/>
              <a:buNone/>
            </a:pPr>
            <a:endParaRPr lang="en-US" sz="1400" b="1" dirty="0" smtClean="0">
              <a:solidFill>
                <a:srgbClr val="000000"/>
              </a:solidFill>
              <a:latin typeface="Arial" pitchFamily="-110" charset="0"/>
            </a:endParaRPr>
          </a:p>
        </p:txBody>
      </p:sp>
      <p:sp>
        <p:nvSpPr>
          <p:cNvPr id="234" name="Rounded Rectangle 26"/>
          <p:cNvSpPr/>
          <p:nvPr/>
        </p:nvSpPr>
        <p:spPr>
          <a:xfrm flipV="1">
            <a:off x="492802" y="4402406"/>
            <a:ext cx="8390111" cy="1637534"/>
          </a:xfrm>
          <a:custGeom>
            <a:avLst/>
            <a:gdLst/>
            <a:ahLst/>
            <a:cxnLst/>
            <a:rect l="l" t="t" r="r" b="b"/>
            <a:pathLst>
              <a:path w="6952354" h="964327">
                <a:moveTo>
                  <a:pt x="1453330" y="0"/>
                </a:moveTo>
                <a:lnTo>
                  <a:pt x="1453330" y="153938"/>
                </a:lnTo>
                <a:lnTo>
                  <a:pt x="1801189" y="153938"/>
                </a:lnTo>
                <a:lnTo>
                  <a:pt x="1801189" y="173012"/>
                </a:lnTo>
                <a:cubicBezTo>
                  <a:pt x="1784755" y="179257"/>
                  <a:pt x="1773130" y="195177"/>
                  <a:pt x="1773130" y="213812"/>
                </a:cubicBezTo>
                <a:cubicBezTo>
                  <a:pt x="1773130" y="238030"/>
                  <a:pt x="1792762" y="257661"/>
                  <a:pt x="1816977" y="257660"/>
                </a:cubicBezTo>
                <a:cubicBezTo>
                  <a:pt x="1841195" y="257661"/>
                  <a:pt x="1860827" y="238030"/>
                  <a:pt x="1860827" y="213812"/>
                </a:cubicBezTo>
                <a:cubicBezTo>
                  <a:pt x="1860827" y="195177"/>
                  <a:pt x="1849201" y="179257"/>
                  <a:pt x="1832767" y="173012"/>
                </a:cubicBezTo>
                <a:lnTo>
                  <a:pt x="1832767" y="153938"/>
                </a:lnTo>
                <a:lnTo>
                  <a:pt x="1935086" y="153938"/>
                </a:lnTo>
                <a:lnTo>
                  <a:pt x="1935086" y="173012"/>
                </a:lnTo>
                <a:cubicBezTo>
                  <a:pt x="1918652" y="179257"/>
                  <a:pt x="1907026" y="195177"/>
                  <a:pt x="1907026" y="213812"/>
                </a:cubicBezTo>
                <a:cubicBezTo>
                  <a:pt x="1907026" y="238030"/>
                  <a:pt x="1926658" y="257661"/>
                  <a:pt x="1950874" y="257660"/>
                </a:cubicBezTo>
                <a:cubicBezTo>
                  <a:pt x="1975092" y="257661"/>
                  <a:pt x="1994723" y="238030"/>
                  <a:pt x="1994723" y="213812"/>
                </a:cubicBezTo>
                <a:cubicBezTo>
                  <a:pt x="1994723" y="195177"/>
                  <a:pt x="1983097" y="179257"/>
                  <a:pt x="1966663" y="173012"/>
                </a:cubicBezTo>
                <a:lnTo>
                  <a:pt x="1966663" y="153938"/>
                </a:lnTo>
                <a:lnTo>
                  <a:pt x="5665674" y="153938"/>
                </a:lnTo>
                <a:lnTo>
                  <a:pt x="5665674" y="154069"/>
                </a:lnTo>
                <a:lnTo>
                  <a:pt x="6739567" y="154069"/>
                </a:lnTo>
                <a:cubicBezTo>
                  <a:pt x="6857087" y="154070"/>
                  <a:pt x="6952355" y="249338"/>
                  <a:pt x="6952354" y="366856"/>
                </a:cubicBezTo>
                <a:lnTo>
                  <a:pt x="6952354" y="751405"/>
                </a:lnTo>
                <a:cubicBezTo>
                  <a:pt x="6952355" y="868924"/>
                  <a:pt x="6857087" y="964192"/>
                  <a:pt x="6739567" y="964192"/>
                </a:cubicBezTo>
                <a:lnTo>
                  <a:pt x="6451142" y="964192"/>
                </a:lnTo>
                <a:lnTo>
                  <a:pt x="6451142" y="921518"/>
                </a:lnTo>
                <a:cubicBezTo>
                  <a:pt x="6467578" y="915275"/>
                  <a:pt x="6479204" y="899355"/>
                  <a:pt x="6479202" y="880719"/>
                </a:cubicBezTo>
                <a:cubicBezTo>
                  <a:pt x="6479204" y="856502"/>
                  <a:pt x="6459573" y="836870"/>
                  <a:pt x="6435354" y="836870"/>
                </a:cubicBezTo>
                <a:cubicBezTo>
                  <a:pt x="6411138" y="836870"/>
                  <a:pt x="6391507" y="856502"/>
                  <a:pt x="6391506" y="880719"/>
                </a:cubicBezTo>
                <a:cubicBezTo>
                  <a:pt x="6391507" y="899355"/>
                  <a:pt x="6403133" y="915275"/>
                  <a:pt x="6419566" y="921518"/>
                </a:cubicBezTo>
                <a:lnTo>
                  <a:pt x="6419566" y="964192"/>
                </a:lnTo>
                <a:lnTo>
                  <a:pt x="6317247" y="964192"/>
                </a:lnTo>
                <a:lnTo>
                  <a:pt x="6317247" y="921518"/>
                </a:lnTo>
                <a:cubicBezTo>
                  <a:pt x="6333682" y="915275"/>
                  <a:pt x="6345308" y="899355"/>
                  <a:pt x="6345307" y="880719"/>
                </a:cubicBezTo>
                <a:cubicBezTo>
                  <a:pt x="6345308" y="856502"/>
                  <a:pt x="6325676" y="836870"/>
                  <a:pt x="6301457" y="836870"/>
                </a:cubicBezTo>
                <a:cubicBezTo>
                  <a:pt x="6277243" y="836870"/>
                  <a:pt x="6257612" y="856502"/>
                  <a:pt x="6257610" y="880719"/>
                </a:cubicBezTo>
                <a:cubicBezTo>
                  <a:pt x="6257612" y="899355"/>
                  <a:pt x="6269236" y="915275"/>
                  <a:pt x="6285669" y="921518"/>
                </a:cubicBezTo>
                <a:lnTo>
                  <a:pt x="6285669" y="964192"/>
                </a:lnTo>
                <a:lnTo>
                  <a:pt x="5665674" y="964192"/>
                </a:lnTo>
                <a:lnTo>
                  <a:pt x="5665674" y="964327"/>
                </a:lnTo>
                <a:lnTo>
                  <a:pt x="5621671" y="964327"/>
                </a:lnTo>
                <a:lnTo>
                  <a:pt x="5621671" y="964060"/>
                </a:lnTo>
                <a:lnTo>
                  <a:pt x="5618263" y="964060"/>
                </a:lnTo>
                <a:lnTo>
                  <a:pt x="5618263" y="921386"/>
                </a:lnTo>
                <a:cubicBezTo>
                  <a:pt x="5634698" y="915143"/>
                  <a:pt x="5646324" y="899223"/>
                  <a:pt x="5646323" y="880587"/>
                </a:cubicBezTo>
                <a:cubicBezTo>
                  <a:pt x="5646323" y="857720"/>
                  <a:pt x="5628820" y="838942"/>
                  <a:pt x="5606404" y="838398"/>
                </a:cubicBezTo>
                <a:cubicBezTo>
                  <a:pt x="5583852" y="838962"/>
                  <a:pt x="5566245" y="857784"/>
                  <a:pt x="5566244" y="880719"/>
                </a:cubicBezTo>
                <a:cubicBezTo>
                  <a:pt x="5566245" y="899355"/>
                  <a:pt x="5577871" y="915275"/>
                  <a:pt x="5594304" y="921518"/>
                </a:cubicBezTo>
                <a:lnTo>
                  <a:pt x="5594304" y="964192"/>
                </a:lnTo>
                <a:lnTo>
                  <a:pt x="5590095" y="964192"/>
                </a:lnTo>
                <a:lnTo>
                  <a:pt x="5590095" y="964327"/>
                </a:lnTo>
                <a:lnTo>
                  <a:pt x="5487775" y="964327"/>
                </a:lnTo>
                <a:lnTo>
                  <a:pt x="5487775" y="964060"/>
                </a:lnTo>
                <a:lnTo>
                  <a:pt x="5484368" y="964060"/>
                </a:lnTo>
                <a:lnTo>
                  <a:pt x="5484368" y="921386"/>
                </a:lnTo>
                <a:cubicBezTo>
                  <a:pt x="5500802" y="915143"/>
                  <a:pt x="5512428" y="899223"/>
                  <a:pt x="5512428" y="880587"/>
                </a:cubicBezTo>
                <a:cubicBezTo>
                  <a:pt x="5512428" y="857720"/>
                  <a:pt x="5494924" y="838942"/>
                  <a:pt x="5472507" y="838398"/>
                </a:cubicBezTo>
                <a:cubicBezTo>
                  <a:pt x="5449957" y="838962"/>
                  <a:pt x="5432349" y="857784"/>
                  <a:pt x="5432348" y="880719"/>
                </a:cubicBezTo>
                <a:cubicBezTo>
                  <a:pt x="5432349" y="899355"/>
                  <a:pt x="5443974" y="915275"/>
                  <a:pt x="5460407" y="921518"/>
                </a:cubicBezTo>
                <a:lnTo>
                  <a:pt x="5460407" y="964192"/>
                </a:lnTo>
                <a:lnTo>
                  <a:pt x="5456198" y="964192"/>
                </a:lnTo>
                <a:lnTo>
                  <a:pt x="5456198" y="964327"/>
                </a:lnTo>
                <a:lnTo>
                  <a:pt x="4998443" y="964327"/>
                </a:lnTo>
                <a:lnTo>
                  <a:pt x="4998443" y="964060"/>
                </a:lnTo>
                <a:lnTo>
                  <a:pt x="4793001" y="964060"/>
                </a:lnTo>
                <a:lnTo>
                  <a:pt x="4793001" y="921386"/>
                </a:lnTo>
                <a:cubicBezTo>
                  <a:pt x="4809436" y="915143"/>
                  <a:pt x="4821062" y="899223"/>
                  <a:pt x="4821061" y="880587"/>
                </a:cubicBezTo>
                <a:cubicBezTo>
                  <a:pt x="4821062" y="856370"/>
                  <a:pt x="4801431" y="836738"/>
                  <a:pt x="4777213" y="836738"/>
                </a:cubicBezTo>
                <a:cubicBezTo>
                  <a:pt x="4752996" y="836738"/>
                  <a:pt x="4733365" y="856370"/>
                  <a:pt x="4733365" y="880587"/>
                </a:cubicBezTo>
                <a:cubicBezTo>
                  <a:pt x="4733365" y="899223"/>
                  <a:pt x="4744991" y="915143"/>
                  <a:pt x="4761425" y="921386"/>
                </a:cubicBezTo>
                <a:lnTo>
                  <a:pt x="4761425" y="964060"/>
                </a:lnTo>
                <a:lnTo>
                  <a:pt x="4659105" y="964060"/>
                </a:lnTo>
                <a:lnTo>
                  <a:pt x="4659105" y="921386"/>
                </a:lnTo>
                <a:cubicBezTo>
                  <a:pt x="4675540" y="915143"/>
                  <a:pt x="4687166" y="899223"/>
                  <a:pt x="4687165" y="880587"/>
                </a:cubicBezTo>
                <a:cubicBezTo>
                  <a:pt x="4687166" y="856370"/>
                  <a:pt x="4667534" y="836738"/>
                  <a:pt x="4643316" y="836738"/>
                </a:cubicBezTo>
                <a:cubicBezTo>
                  <a:pt x="4619100" y="836738"/>
                  <a:pt x="4599469" y="856370"/>
                  <a:pt x="4599469" y="880587"/>
                </a:cubicBezTo>
                <a:cubicBezTo>
                  <a:pt x="4599469" y="899223"/>
                  <a:pt x="4611094" y="915143"/>
                  <a:pt x="4627528" y="921386"/>
                </a:cubicBezTo>
                <a:lnTo>
                  <a:pt x="4627528" y="964060"/>
                </a:lnTo>
                <a:lnTo>
                  <a:pt x="3967738" y="964060"/>
                </a:lnTo>
                <a:lnTo>
                  <a:pt x="3967738" y="921386"/>
                </a:lnTo>
                <a:cubicBezTo>
                  <a:pt x="3984173" y="915143"/>
                  <a:pt x="3995798" y="899223"/>
                  <a:pt x="3995798" y="880587"/>
                </a:cubicBezTo>
                <a:cubicBezTo>
                  <a:pt x="3995798" y="856370"/>
                  <a:pt x="3976167" y="836738"/>
                  <a:pt x="3951950" y="836738"/>
                </a:cubicBezTo>
                <a:cubicBezTo>
                  <a:pt x="3927733" y="836738"/>
                  <a:pt x="3908102" y="856370"/>
                  <a:pt x="3908102" y="880587"/>
                </a:cubicBezTo>
                <a:cubicBezTo>
                  <a:pt x="3908102" y="899223"/>
                  <a:pt x="3919728" y="915143"/>
                  <a:pt x="3936162" y="921386"/>
                </a:cubicBezTo>
                <a:lnTo>
                  <a:pt x="3936162" y="964060"/>
                </a:lnTo>
                <a:lnTo>
                  <a:pt x="3833842" y="964060"/>
                </a:lnTo>
                <a:lnTo>
                  <a:pt x="3833842" y="921386"/>
                </a:lnTo>
                <a:cubicBezTo>
                  <a:pt x="3850277" y="915143"/>
                  <a:pt x="3861903" y="899223"/>
                  <a:pt x="3861902" y="880587"/>
                </a:cubicBezTo>
                <a:cubicBezTo>
                  <a:pt x="3861903" y="856370"/>
                  <a:pt x="3842270" y="836738"/>
                  <a:pt x="3818053" y="836738"/>
                </a:cubicBezTo>
                <a:cubicBezTo>
                  <a:pt x="3793837" y="836738"/>
                  <a:pt x="3774206" y="856370"/>
                  <a:pt x="3774206" y="880587"/>
                </a:cubicBezTo>
                <a:cubicBezTo>
                  <a:pt x="3774206" y="899223"/>
                  <a:pt x="3785831" y="915143"/>
                  <a:pt x="3802265" y="921386"/>
                </a:cubicBezTo>
                <a:lnTo>
                  <a:pt x="3802265" y="964060"/>
                </a:lnTo>
                <a:lnTo>
                  <a:pt x="3142475" y="964060"/>
                </a:lnTo>
                <a:lnTo>
                  <a:pt x="3142475" y="921386"/>
                </a:lnTo>
                <a:cubicBezTo>
                  <a:pt x="3158909" y="915143"/>
                  <a:pt x="3170535" y="899223"/>
                  <a:pt x="3170535" y="880587"/>
                </a:cubicBezTo>
                <a:cubicBezTo>
                  <a:pt x="3170535" y="856370"/>
                  <a:pt x="3150904" y="836738"/>
                  <a:pt x="3126687" y="836738"/>
                </a:cubicBezTo>
                <a:cubicBezTo>
                  <a:pt x="3102470" y="836738"/>
                  <a:pt x="3082839" y="856370"/>
                  <a:pt x="3082838" y="880587"/>
                </a:cubicBezTo>
                <a:cubicBezTo>
                  <a:pt x="3082839" y="899223"/>
                  <a:pt x="3094464" y="915143"/>
                  <a:pt x="3110898" y="921386"/>
                </a:cubicBezTo>
                <a:lnTo>
                  <a:pt x="3110898" y="964060"/>
                </a:lnTo>
                <a:lnTo>
                  <a:pt x="3008579" y="964060"/>
                </a:lnTo>
                <a:lnTo>
                  <a:pt x="3008579" y="921386"/>
                </a:lnTo>
                <a:cubicBezTo>
                  <a:pt x="3025013" y="915143"/>
                  <a:pt x="3036639" y="899223"/>
                  <a:pt x="3036639" y="880587"/>
                </a:cubicBezTo>
                <a:cubicBezTo>
                  <a:pt x="3036639" y="856370"/>
                  <a:pt x="3017007" y="836738"/>
                  <a:pt x="2992790" y="836738"/>
                </a:cubicBezTo>
                <a:cubicBezTo>
                  <a:pt x="2968574" y="836738"/>
                  <a:pt x="2948943" y="856370"/>
                  <a:pt x="2948942" y="880587"/>
                </a:cubicBezTo>
                <a:cubicBezTo>
                  <a:pt x="2948943" y="899223"/>
                  <a:pt x="2960567" y="915143"/>
                  <a:pt x="2977001" y="921386"/>
                </a:cubicBezTo>
                <a:lnTo>
                  <a:pt x="2977001" y="964060"/>
                </a:lnTo>
                <a:lnTo>
                  <a:pt x="2317211" y="964060"/>
                </a:lnTo>
                <a:lnTo>
                  <a:pt x="2317211" y="921386"/>
                </a:lnTo>
                <a:cubicBezTo>
                  <a:pt x="2333646" y="915143"/>
                  <a:pt x="2345272" y="899223"/>
                  <a:pt x="2345271" y="880587"/>
                </a:cubicBezTo>
                <a:cubicBezTo>
                  <a:pt x="2345272" y="856370"/>
                  <a:pt x="2325641" y="836738"/>
                  <a:pt x="2301423" y="836738"/>
                </a:cubicBezTo>
                <a:cubicBezTo>
                  <a:pt x="2277206" y="836738"/>
                  <a:pt x="2257575" y="856370"/>
                  <a:pt x="2257575" y="880587"/>
                </a:cubicBezTo>
                <a:cubicBezTo>
                  <a:pt x="2257575" y="899223"/>
                  <a:pt x="2269201" y="915143"/>
                  <a:pt x="2285635" y="921386"/>
                </a:cubicBezTo>
                <a:lnTo>
                  <a:pt x="2285635" y="964060"/>
                </a:lnTo>
                <a:lnTo>
                  <a:pt x="2183316" y="964060"/>
                </a:lnTo>
                <a:lnTo>
                  <a:pt x="2183316" y="921386"/>
                </a:lnTo>
                <a:cubicBezTo>
                  <a:pt x="2199750" y="915143"/>
                  <a:pt x="2211376" y="899223"/>
                  <a:pt x="2211376" y="880587"/>
                </a:cubicBezTo>
                <a:cubicBezTo>
                  <a:pt x="2211376" y="856370"/>
                  <a:pt x="2191744" y="836738"/>
                  <a:pt x="2167526" y="836738"/>
                </a:cubicBezTo>
                <a:cubicBezTo>
                  <a:pt x="2143311" y="836738"/>
                  <a:pt x="2123679" y="856370"/>
                  <a:pt x="2123679" y="880587"/>
                </a:cubicBezTo>
                <a:cubicBezTo>
                  <a:pt x="2123679" y="899223"/>
                  <a:pt x="2135304" y="915143"/>
                  <a:pt x="2151738" y="921386"/>
                </a:cubicBezTo>
                <a:lnTo>
                  <a:pt x="2151738" y="964060"/>
                </a:lnTo>
                <a:lnTo>
                  <a:pt x="1491948" y="964060"/>
                </a:lnTo>
                <a:lnTo>
                  <a:pt x="1491948" y="921386"/>
                </a:lnTo>
                <a:cubicBezTo>
                  <a:pt x="1508383" y="915143"/>
                  <a:pt x="1520008" y="899223"/>
                  <a:pt x="1520008" y="880587"/>
                </a:cubicBezTo>
                <a:cubicBezTo>
                  <a:pt x="1520008" y="856370"/>
                  <a:pt x="1500377" y="836738"/>
                  <a:pt x="1476160" y="836738"/>
                </a:cubicBezTo>
                <a:cubicBezTo>
                  <a:pt x="1451943" y="836738"/>
                  <a:pt x="1432312" y="856370"/>
                  <a:pt x="1432312" y="880587"/>
                </a:cubicBezTo>
                <a:cubicBezTo>
                  <a:pt x="1432312" y="899223"/>
                  <a:pt x="1443938" y="915143"/>
                  <a:pt x="1460372" y="921386"/>
                </a:cubicBezTo>
                <a:lnTo>
                  <a:pt x="1460372" y="964060"/>
                </a:lnTo>
                <a:lnTo>
                  <a:pt x="1358052" y="964060"/>
                </a:lnTo>
                <a:lnTo>
                  <a:pt x="1358052" y="921386"/>
                </a:lnTo>
                <a:cubicBezTo>
                  <a:pt x="1374487" y="915143"/>
                  <a:pt x="1386112" y="899223"/>
                  <a:pt x="1386112" y="880587"/>
                </a:cubicBezTo>
                <a:cubicBezTo>
                  <a:pt x="1386112" y="856370"/>
                  <a:pt x="1366480" y="836738"/>
                  <a:pt x="1342263" y="836738"/>
                </a:cubicBezTo>
                <a:cubicBezTo>
                  <a:pt x="1318047" y="836738"/>
                  <a:pt x="1298416" y="856370"/>
                  <a:pt x="1298416" y="880587"/>
                </a:cubicBezTo>
                <a:cubicBezTo>
                  <a:pt x="1298416" y="899223"/>
                  <a:pt x="1310041" y="915143"/>
                  <a:pt x="1326475" y="921386"/>
                </a:cubicBezTo>
                <a:lnTo>
                  <a:pt x="1326475" y="964060"/>
                </a:lnTo>
                <a:lnTo>
                  <a:pt x="666685" y="964060"/>
                </a:lnTo>
                <a:lnTo>
                  <a:pt x="666685" y="921386"/>
                </a:lnTo>
                <a:cubicBezTo>
                  <a:pt x="683119" y="915143"/>
                  <a:pt x="694745" y="899223"/>
                  <a:pt x="694745" y="880587"/>
                </a:cubicBezTo>
                <a:cubicBezTo>
                  <a:pt x="694745" y="856370"/>
                  <a:pt x="675114" y="836738"/>
                  <a:pt x="650897" y="836738"/>
                </a:cubicBezTo>
                <a:cubicBezTo>
                  <a:pt x="626680" y="836738"/>
                  <a:pt x="607049" y="856370"/>
                  <a:pt x="607049" y="880587"/>
                </a:cubicBezTo>
                <a:cubicBezTo>
                  <a:pt x="607049" y="899223"/>
                  <a:pt x="618674" y="915143"/>
                  <a:pt x="635109" y="921386"/>
                </a:cubicBezTo>
                <a:lnTo>
                  <a:pt x="635109" y="964060"/>
                </a:lnTo>
                <a:lnTo>
                  <a:pt x="532789" y="964060"/>
                </a:lnTo>
                <a:lnTo>
                  <a:pt x="532789" y="921386"/>
                </a:lnTo>
                <a:cubicBezTo>
                  <a:pt x="549223" y="915143"/>
                  <a:pt x="560849" y="899223"/>
                  <a:pt x="560849" y="880587"/>
                </a:cubicBezTo>
                <a:cubicBezTo>
                  <a:pt x="560849" y="856370"/>
                  <a:pt x="541217" y="836738"/>
                  <a:pt x="517000" y="836738"/>
                </a:cubicBezTo>
                <a:cubicBezTo>
                  <a:pt x="492784" y="836738"/>
                  <a:pt x="473153" y="856370"/>
                  <a:pt x="473153" y="880587"/>
                </a:cubicBezTo>
                <a:cubicBezTo>
                  <a:pt x="473153" y="899223"/>
                  <a:pt x="484777" y="915143"/>
                  <a:pt x="501211" y="921386"/>
                </a:cubicBezTo>
                <a:lnTo>
                  <a:pt x="501211" y="964060"/>
                </a:lnTo>
                <a:lnTo>
                  <a:pt x="212787" y="964060"/>
                </a:lnTo>
                <a:cubicBezTo>
                  <a:pt x="95268" y="964060"/>
                  <a:pt x="0" y="868792"/>
                  <a:pt x="0" y="751273"/>
                </a:cubicBezTo>
                <a:lnTo>
                  <a:pt x="0" y="366724"/>
                </a:lnTo>
                <a:cubicBezTo>
                  <a:pt x="0" y="249206"/>
                  <a:pt x="95268" y="153938"/>
                  <a:pt x="212787" y="153938"/>
                </a:cubicBezTo>
                <a:lnTo>
                  <a:pt x="501232" y="153938"/>
                </a:lnTo>
                <a:lnTo>
                  <a:pt x="501232" y="173012"/>
                </a:lnTo>
                <a:cubicBezTo>
                  <a:pt x="484798" y="179257"/>
                  <a:pt x="473174" y="195177"/>
                  <a:pt x="473174" y="213812"/>
                </a:cubicBezTo>
                <a:cubicBezTo>
                  <a:pt x="473174" y="238030"/>
                  <a:pt x="492805" y="257661"/>
                  <a:pt x="517021" y="257660"/>
                </a:cubicBezTo>
                <a:cubicBezTo>
                  <a:pt x="541238" y="257661"/>
                  <a:pt x="560870" y="238030"/>
                  <a:pt x="560870" y="213812"/>
                </a:cubicBezTo>
                <a:cubicBezTo>
                  <a:pt x="560870" y="195177"/>
                  <a:pt x="549244" y="179257"/>
                  <a:pt x="532810" y="173012"/>
                </a:cubicBezTo>
                <a:lnTo>
                  <a:pt x="532810" y="153938"/>
                </a:lnTo>
                <a:lnTo>
                  <a:pt x="635130" y="153938"/>
                </a:lnTo>
                <a:lnTo>
                  <a:pt x="635130" y="173012"/>
                </a:lnTo>
                <a:cubicBezTo>
                  <a:pt x="618695" y="179257"/>
                  <a:pt x="607070" y="195177"/>
                  <a:pt x="607070" y="213812"/>
                </a:cubicBezTo>
                <a:cubicBezTo>
                  <a:pt x="607070" y="238030"/>
                  <a:pt x="626701" y="257661"/>
                  <a:pt x="650918" y="257660"/>
                </a:cubicBezTo>
                <a:cubicBezTo>
                  <a:pt x="675135" y="257661"/>
                  <a:pt x="694766" y="238030"/>
                  <a:pt x="694766" y="213812"/>
                </a:cubicBezTo>
                <a:cubicBezTo>
                  <a:pt x="694766" y="195177"/>
                  <a:pt x="683140" y="179257"/>
                  <a:pt x="666706" y="173012"/>
                </a:cubicBezTo>
                <a:lnTo>
                  <a:pt x="666706" y="153938"/>
                </a:lnTo>
                <a:lnTo>
                  <a:pt x="1125619" y="153938"/>
                </a:lnTo>
                <a:lnTo>
                  <a:pt x="932519" y="262448"/>
                </a:lnTo>
                <a:lnTo>
                  <a:pt x="1103863" y="358732"/>
                </a:lnTo>
                <a:lnTo>
                  <a:pt x="435801" y="358732"/>
                </a:lnTo>
                <a:cubicBezTo>
                  <a:pt x="325196" y="358732"/>
                  <a:pt x="235534" y="448394"/>
                  <a:pt x="235533" y="558999"/>
                </a:cubicBezTo>
                <a:cubicBezTo>
                  <a:pt x="235534" y="669604"/>
                  <a:pt x="325196" y="759266"/>
                  <a:pt x="435801" y="759266"/>
                </a:cubicBezTo>
                <a:lnTo>
                  <a:pt x="5665674" y="759267"/>
                </a:lnTo>
                <a:lnTo>
                  <a:pt x="5665674" y="759399"/>
                </a:lnTo>
                <a:lnTo>
                  <a:pt x="6516554" y="759399"/>
                </a:lnTo>
                <a:cubicBezTo>
                  <a:pt x="6627161" y="759399"/>
                  <a:pt x="6716824" y="669736"/>
                  <a:pt x="6716822" y="559131"/>
                </a:cubicBezTo>
                <a:lnTo>
                  <a:pt x="6716823" y="559131"/>
                </a:lnTo>
                <a:cubicBezTo>
                  <a:pt x="6716825" y="448526"/>
                  <a:pt x="6627162" y="358864"/>
                  <a:pt x="6516556" y="358864"/>
                </a:cubicBezTo>
                <a:lnTo>
                  <a:pt x="5665674" y="358864"/>
                </a:lnTo>
                <a:lnTo>
                  <a:pt x="5665674" y="358999"/>
                </a:lnTo>
                <a:lnTo>
                  <a:pt x="5061869" y="358999"/>
                </a:lnTo>
                <a:lnTo>
                  <a:pt x="5061834" y="358732"/>
                </a:lnTo>
                <a:lnTo>
                  <a:pt x="1453330" y="358732"/>
                </a:lnTo>
                <a:lnTo>
                  <a:pt x="1453330" y="524894"/>
                </a:lnTo>
                <a:lnTo>
                  <a:pt x="986286" y="26244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4000" kern="0" dirty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15049"/>
            <a:ext cx="8472488" cy="609600"/>
          </a:xfrm>
        </p:spPr>
        <p:txBody>
          <a:bodyPr/>
          <a:lstStyle/>
          <a:p>
            <a:r>
              <a:rPr lang="en-US" sz="3600" dirty="0" smtClean="0"/>
              <a:t>Current and Future NWP Products </a:t>
            </a:r>
            <a:endParaRPr lang="en-US" sz="3600" dirty="0"/>
          </a:p>
        </p:txBody>
      </p:sp>
      <p:sp>
        <p:nvSpPr>
          <p:cNvPr id="64" name="Content Placeholder 5"/>
          <p:cNvSpPr txBox="1">
            <a:spLocks/>
          </p:cNvSpPr>
          <p:nvPr/>
        </p:nvSpPr>
        <p:spPr>
          <a:xfrm>
            <a:off x="2383767" y="2787148"/>
            <a:ext cx="1682012" cy="309806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Forecast Confidence</a:t>
            </a:r>
            <a:endParaRPr lang="en-US" sz="1100" b="1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3767" y="1656804"/>
            <a:ext cx="1682012" cy="1068032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6" name="Content Placeholder 5"/>
          <p:cNvSpPr txBox="1">
            <a:spLocks/>
          </p:cNvSpPr>
          <p:nvPr/>
        </p:nvSpPr>
        <p:spPr>
          <a:xfrm>
            <a:off x="4170260" y="2787148"/>
            <a:ext cx="1851285" cy="287835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Offshore Precipitation</a:t>
            </a:r>
          </a:p>
        </p:txBody>
      </p:sp>
      <p:pic>
        <p:nvPicPr>
          <p:cNvPr id="67" name="Picture 5" descr="C:\Users\ma23032\AppData\Local\Microsoft\Windows\Temporary Internet Files\Content.Outlook\0P1FY5XI\OPC_NWP (2)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13" t="27946" r="27623" b="9576"/>
          <a:stretch/>
        </p:blipFill>
        <p:spPr bwMode="auto">
          <a:xfrm>
            <a:off x="4239066" y="1663017"/>
            <a:ext cx="1677809" cy="106181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Content Placeholder 5"/>
          <p:cNvSpPr txBox="1">
            <a:spLocks/>
          </p:cNvSpPr>
          <p:nvPr/>
        </p:nvSpPr>
        <p:spPr>
          <a:xfrm>
            <a:off x="6399617" y="2787148"/>
            <a:ext cx="1851285" cy="363541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4D Trajectory Weather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1114394" y="4857964"/>
            <a:ext cx="7208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1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NextGen Weather Processor (NWP) Product Generation Platform</a:t>
            </a:r>
            <a:endParaRPr lang="en-US" sz="1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38" name="Rectangle 48"/>
          <p:cNvSpPr/>
          <p:nvPr/>
        </p:nvSpPr>
        <p:spPr bwMode="auto">
          <a:xfrm flipH="1" flipV="1">
            <a:off x="1048641" y="4051143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13" name="Rectangle 212"/>
          <p:cNvSpPr/>
          <p:nvPr/>
        </p:nvSpPr>
        <p:spPr bwMode="auto">
          <a:xfrm>
            <a:off x="670320" y="3348877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Per-Radar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Processing</a:t>
            </a:r>
          </a:p>
        </p:txBody>
      </p:sp>
      <p:grpSp>
        <p:nvGrpSpPr>
          <p:cNvPr id="3" name="Group 264"/>
          <p:cNvGrpSpPr/>
          <p:nvPr/>
        </p:nvGrpSpPr>
        <p:grpSpPr>
          <a:xfrm>
            <a:off x="647064" y="1663017"/>
            <a:ext cx="1607683" cy="1061819"/>
            <a:chOff x="469154" y="1095939"/>
            <a:chExt cx="3705107" cy="2992562"/>
          </a:xfrm>
        </p:grpSpPr>
        <p:pic>
          <p:nvPicPr>
            <p:cNvPr id="266" name="Picture 265" descr="terminal_20100514_150000_VIL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887" t="26348" r="30451" b="19107"/>
            <a:stretch>
              <a:fillRect/>
            </a:stretch>
          </p:blipFill>
          <p:spPr>
            <a:xfrm>
              <a:off x="469154" y="1095939"/>
              <a:ext cx="3705107" cy="2992562"/>
            </a:xfrm>
            <a:prstGeom prst="rect">
              <a:avLst/>
            </a:prstGeom>
            <a:ln w="190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67" name="Freeform 266"/>
            <p:cNvSpPr/>
            <p:nvPr/>
          </p:nvSpPr>
          <p:spPr>
            <a:xfrm>
              <a:off x="2136038" y="2721254"/>
              <a:ext cx="548640" cy="738836"/>
            </a:xfrm>
            <a:custGeom>
              <a:avLst/>
              <a:gdLst>
                <a:gd name="connsiteX0" fmla="*/ 336500 w 548640"/>
                <a:gd name="connsiteY0" fmla="*/ 14631 h 738836"/>
                <a:gd name="connsiteX1" fmla="*/ 548640 w 548640"/>
                <a:gd name="connsiteY1" fmla="*/ 482804 h 738836"/>
                <a:gd name="connsiteX2" fmla="*/ 541325 w 548640"/>
                <a:gd name="connsiteY2" fmla="*/ 731520 h 738836"/>
                <a:gd name="connsiteX3" fmla="*/ 270663 w 548640"/>
                <a:gd name="connsiteY3" fmla="*/ 738836 h 738836"/>
                <a:gd name="connsiteX4" fmla="*/ 21946 w 548640"/>
                <a:gd name="connsiteY4" fmla="*/ 636423 h 738836"/>
                <a:gd name="connsiteX5" fmla="*/ 0 w 548640"/>
                <a:gd name="connsiteY5" fmla="*/ 160935 h 738836"/>
                <a:gd name="connsiteX6" fmla="*/ 234087 w 548640"/>
                <a:gd name="connsiteY6" fmla="*/ 0 h 738836"/>
                <a:gd name="connsiteX7" fmla="*/ 336500 w 548640"/>
                <a:gd name="connsiteY7" fmla="*/ 14631 h 738836"/>
                <a:gd name="connsiteX0" fmla="*/ 336500 w 548640"/>
                <a:gd name="connsiteY0" fmla="*/ 14631 h 738836"/>
                <a:gd name="connsiteX1" fmla="*/ 548640 w 548640"/>
                <a:gd name="connsiteY1" fmla="*/ 482804 h 738836"/>
                <a:gd name="connsiteX2" fmla="*/ 541325 w 548640"/>
                <a:gd name="connsiteY2" fmla="*/ 731520 h 738836"/>
                <a:gd name="connsiteX3" fmla="*/ 270663 w 548640"/>
                <a:gd name="connsiteY3" fmla="*/ 738836 h 738836"/>
                <a:gd name="connsiteX4" fmla="*/ 40996 w 548640"/>
                <a:gd name="connsiteY4" fmla="*/ 636423 h 738836"/>
                <a:gd name="connsiteX5" fmla="*/ 0 w 548640"/>
                <a:gd name="connsiteY5" fmla="*/ 160935 h 738836"/>
                <a:gd name="connsiteX6" fmla="*/ 234087 w 548640"/>
                <a:gd name="connsiteY6" fmla="*/ 0 h 738836"/>
                <a:gd name="connsiteX7" fmla="*/ 336500 w 548640"/>
                <a:gd name="connsiteY7" fmla="*/ 14631 h 73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8640" h="738836">
                  <a:moveTo>
                    <a:pt x="336500" y="14631"/>
                  </a:moveTo>
                  <a:lnTo>
                    <a:pt x="548640" y="482804"/>
                  </a:lnTo>
                  <a:lnTo>
                    <a:pt x="541325" y="731520"/>
                  </a:lnTo>
                  <a:lnTo>
                    <a:pt x="270663" y="738836"/>
                  </a:lnTo>
                  <a:lnTo>
                    <a:pt x="40996" y="636423"/>
                  </a:lnTo>
                  <a:lnTo>
                    <a:pt x="0" y="160935"/>
                  </a:lnTo>
                  <a:lnTo>
                    <a:pt x="234087" y="0"/>
                  </a:lnTo>
                  <a:lnTo>
                    <a:pt x="336500" y="1463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8" name="Freeform 267"/>
            <p:cNvSpPr/>
            <p:nvPr/>
          </p:nvSpPr>
          <p:spPr>
            <a:xfrm>
              <a:off x="1931213" y="3255264"/>
              <a:ext cx="226771" cy="190195"/>
            </a:xfrm>
            <a:custGeom>
              <a:avLst/>
              <a:gdLst>
                <a:gd name="connsiteX0" fmla="*/ 0 w 226771"/>
                <a:gd name="connsiteY0" fmla="*/ 138989 h 190195"/>
                <a:gd name="connsiteX1" fmla="*/ 29261 w 226771"/>
                <a:gd name="connsiteY1" fmla="*/ 29261 h 190195"/>
                <a:gd name="connsiteX2" fmla="*/ 138989 w 226771"/>
                <a:gd name="connsiteY2" fmla="*/ 0 h 190195"/>
                <a:gd name="connsiteX3" fmla="*/ 226771 w 226771"/>
                <a:gd name="connsiteY3" fmla="*/ 29261 h 190195"/>
                <a:gd name="connsiteX4" fmla="*/ 138989 w 226771"/>
                <a:gd name="connsiteY4" fmla="*/ 190195 h 190195"/>
                <a:gd name="connsiteX5" fmla="*/ 0 w 226771"/>
                <a:gd name="connsiteY5" fmla="*/ 138989 h 19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771" h="190195">
                  <a:moveTo>
                    <a:pt x="0" y="138989"/>
                  </a:moveTo>
                  <a:lnTo>
                    <a:pt x="29261" y="29261"/>
                  </a:lnTo>
                  <a:lnTo>
                    <a:pt x="138989" y="0"/>
                  </a:lnTo>
                  <a:lnTo>
                    <a:pt x="226771" y="29261"/>
                  </a:lnTo>
                  <a:lnTo>
                    <a:pt x="138989" y="190195"/>
                  </a:lnTo>
                  <a:lnTo>
                    <a:pt x="0" y="138989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69" name="Freeform 268"/>
            <p:cNvSpPr/>
            <p:nvPr/>
          </p:nvSpPr>
          <p:spPr>
            <a:xfrm>
              <a:off x="1073150" y="1181100"/>
              <a:ext cx="514350" cy="1009650"/>
            </a:xfrm>
            <a:custGeom>
              <a:avLst/>
              <a:gdLst>
                <a:gd name="connsiteX0" fmla="*/ 190500 w 514350"/>
                <a:gd name="connsiteY0" fmla="*/ 0 h 1009650"/>
                <a:gd name="connsiteX1" fmla="*/ 514350 w 514350"/>
                <a:gd name="connsiteY1" fmla="*/ 209550 h 1009650"/>
                <a:gd name="connsiteX2" fmla="*/ 514350 w 514350"/>
                <a:gd name="connsiteY2" fmla="*/ 374650 h 1009650"/>
                <a:gd name="connsiteX3" fmla="*/ 209550 w 514350"/>
                <a:gd name="connsiteY3" fmla="*/ 952500 h 1009650"/>
                <a:gd name="connsiteX4" fmla="*/ 63500 w 514350"/>
                <a:gd name="connsiteY4" fmla="*/ 1009650 h 1009650"/>
                <a:gd name="connsiteX5" fmla="*/ 0 w 514350"/>
                <a:gd name="connsiteY5" fmla="*/ 939800 h 1009650"/>
                <a:gd name="connsiteX6" fmla="*/ 44450 w 514350"/>
                <a:gd name="connsiteY6" fmla="*/ 234950 h 1009650"/>
                <a:gd name="connsiteX7" fmla="*/ 190500 w 514350"/>
                <a:gd name="connsiteY7" fmla="*/ 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1009650">
                  <a:moveTo>
                    <a:pt x="190500" y="0"/>
                  </a:moveTo>
                  <a:lnTo>
                    <a:pt x="514350" y="209550"/>
                  </a:lnTo>
                  <a:lnTo>
                    <a:pt x="514350" y="374650"/>
                  </a:lnTo>
                  <a:lnTo>
                    <a:pt x="209550" y="952500"/>
                  </a:lnTo>
                  <a:lnTo>
                    <a:pt x="63500" y="1009650"/>
                  </a:lnTo>
                  <a:lnTo>
                    <a:pt x="0" y="939800"/>
                  </a:lnTo>
                  <a:lnTo>
                    <a:pt x="44450" y="234950"/>
                  </a:lnTo>
                  <a:lnTo>
                    <a:pt x="190500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0" name="Freeform 269"/>
            <p:cNvSpPr/>
            <p:nvPr/>
          </p:nvSpPr>
          <p:spPr>
            <a:xfrm>
              <a:off x="1104900" y="2184400"/>
              <a:ext cx="171450" cy="196850"/>
            </a:xfrm>
            <a:custGeom>
              <a:avLst/>
              <a:gdLst>
                <a:gd name="connsiteX0" fmla="*/ 12700 w 171450"/>
                <a:gd name="connsiteY0" fmla="*/ 146050 h 196850"/>
                <a:gd name="connsiteX1" fmla="*/ 88900 w 171450"/>
                <a:gd name="connsiteY1" fmla="*/ 0 h 196850"/>
                <a:gd name="connsiteX2" fmla="*/ 146050 w 171450"/>
                <a:gd name="connsiteY2" fmla="*/ 0 h 196850"/>
                <a:gd name="connsiteX3" fmla="*/ 171450 w 171450"/>
                <a:gd name="connsiteY3" fmla="*/ 57150 h 196850"/>
                <a:gd name="connsiteX4" fmla="*/ 63500 w 171450"/>
                <a:gd name="connsiteY4" fmla="*/ 196850 h 196850"/>
                <a:gd name="connsiteX5" fmla="*/ 0 w 171450"/>
                <a:gd name="connsiteY5" fmla="*/ 196850 h 196850"/>
                <a:gd name="connsiteX6" fmla="*/ 12700 w 171450"/>
                <a:gd name="connsiteY6" fmla="*/ 146050 h 19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196850">
                  <a:moveTo>
                    <a:pt x="12700" y="146050"/>
                  </a:moveTo>
                  <a:lnTo>
                    <a:pt x="88900" y="0"/>
                  </a:lnTo>
                  <a:lnTo>
                    <a:pt x="146050" y="0"/>
                  </a:lnTo>
                  <a:lnTo>
                    <a:pt x="171450" y="57150"/>
                  </a:lnTo>
                  <a:lnTo>
                    <a:pt x="63500" y="196850"/>
                  </a:lnTo>
                  <a:lnTo>
                    <a:pt x="0" y="196850"/>
                  </a:lnTo>
                  <a:lnTo>
                    <a:pt x="12700" y="1460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1" name="Freeform 270"/>
            <p:cNvSpPr/>
            <p:nvPr/>
          </p:nvSpPr>
          <p:spPr>
            <a:xfrm>
              <a:off x="2101850" y="1733550"/>
              <a:ext cx="717550" cy="812800"/>
            </a:xfrm>
            <a:custGeom>
              <a:avLst/>
              <a:gdLst>
                <a:gd name="connsiteX0" fmla="*/ 0 w 717550"/>
                <a:gd name="connsiteY0" fmla="*/ 495300 h 812800"/>
                <a:gd name="connsiteX1" fmla="*/ 171450 w 717550"/>
                <a:gd name="connsiteY1" fmla="*/ 304800 h 812800"/>
                <a:gd name="connsiteX2" fmla="*/ 660400 w 717550"/>
                <a:gd name="connsiteY2" fmla="*/ 0 h 812800"/>
                <a:gd name="connsiteX3" fmla="*/ 717550 w 717550"/>
                <a:gd name="connsiteY3" fmla="*/ 158750 h 812800"/>
                <a:gd name="connsiteX4" fmla="*/ 533400 w 717550"/>
                <a:gd name="connsiteY4" fmla="*/ 508000 h 812800"/>
                <a:gd name="connsiteX5" fmla="*/ 336550 w 717550"/>
                <a:gd name="connsiteY5" fmla="*/ 781050 h 812800"/>
                <a:gd name="connsiteX6" fmla="*/ 222250 w 717550"/>
                <a:gd name="connsiteY6" fmla="*/ 812800 h 812800"/>
                <a:gd name="connsiteX7" fmla="*/ 120650 w 717550"/>
                <a:gd name="connsiteY7" fmla="*/ 742950 h 812800"/>
                <a:gd name="connsiteX8" fmla="*/ 0 w 717550"/>
                <a:gd name="connsiteY8" fmla="*/ 49530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50" h="812800">
                  <a:moveTo>
                    <a:pt x="0" y="495300"/>
                  </a:moveTo>
                  <a:lnTo>
                    <a:pt x="171450" y="304800"/>
                  </a:lnTo>
                  <a:lnTo>
                    <a:pt x="660400" y="0"/>
                  </a:lnTo>
                  <a:lnTo>
                    <a:pt x="717550" y="158750"/>
                  </a:lnTo>
                  <a:lnTo>
                    <a:pt x="533400" y="508000"/>
                  </a:lnTo>
                  <a:lnTo>
                    <a:pt x="336550" y="781050"/>
                  </a:lnTo>
                  <a:lnTo>
                    <a:pt x="222250" y="812800"/>
                  </a:lnTo>
                  <a:lnTo>
                    <a:pt x="120650" y="742950"/>
                  </a:lnTo>
                  <a:lnTo>
                    <a:pt x="0" y="4953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2038350" y="2324100"/>
              <a:ext cx="254000" cy="323850"/>
            </a:xfrm>
            <a:custGeom>
              <a:avLst/>
              <a:gdLst>
                <a:gd name="connsiteX0" fmla="*/ 0 w 254000"/>
                <a:gd name="connsiteY0" fmla="*/ 95250 h 323850"/>
                <a:gd name="connsiteX1" fmla="*/ 114300 w 254000"/>
                <a:gd name="connsiteY1" fmla="*/ 0 h 323850"/>
                <a:gd name="connsiteX2" fmla="*/ 254000 w 254000"/>
                <a:gd name="connsiteY2" fmla="*/ 254000 h 323850"/>
                <a:gd name="connsiteX3" fmla="*/ 165100 w 254000"/>
                <a:gd name="connsiteY3" fmla="*/ 323850 h 323850"/>
                <a:gd name="connsiteX4" fmla="*/ 0 w 254000"/>
                <a:gd name="connsiteY4" fmla="*/ 952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000" h="323850">
                  <a:moveTo>
                    <a:pt x="0" y="95250"/>
                  </a:moveTo>
                  <a:lnTo>
                    <a:pt x="114300" y="0"/>
                  </a:lnTo>
                  <a:lnTo>
                    <a:pt x="254000" y="254000"/>
                  </a:lnTo>
                  <a:lnTo>
                    <a:pt x="165100" y="323850"/>
                  </a:lnTo>
                  <a:lnTo>
                    <a:pt x="0" y="952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2006600" y="2425700"/>
              <a:ext cx="127000" cy="285750"/>
            </a:xfrm>
            <a:custGeom>
              <a:avLst/>
              <a:gdLst>
                <a:gd name="connsiteX0" fmla="*/ 44450 w 127000"/>
                <a:gd name="connsiteY0" fmla="*/ 19050 h 285750"/>
                <a:gd name="connsiteX1" fmla="*/ 12700 w 127000"/>
                <a:gd name="connsiteY1" fmla="*/ 82550 h 285750"/>
                <a:gd name="connsiteX2" fmla="*/ 0 w 127000"/>
                <a:gd name="connsiteY2" fmla="*/ 273050 h 285750"/>
                <a:gd name="connsiteX3" fmla="*/ 44450 w 127000"/>
                <a:gd name="connsiteY3" fmla="*/ 285750 h 285750"/>
                <a:gd name="connsiteX4" fmla="*/ 127000 w 127000"/>
                <a:gd name="connsiteY4" fmla="*/ 165100 h 285750"/>
                <a:gd name="connsiteX5" fmla="*/ 120650 w 127000"/>
                <a:gd name="connsiteY5" fmla="*/ 0 h 285750"/>
                <a:gd name="connsiteX6" fmla="*/ 44450 w 127000"/>
                <a:gd name="connsiteY6" fmla="*/ 190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000" h="285750">
                  <a:moveTo>
                    <a:pt x="44450" y="19050"/>
                  </a:moveTo>
                  <a:lnTo>
                    <a:pt x="12700" y="82550"/>
                  </a:lnTo>
                  <a:lnTo>
                    <a:pt x="0" y="273050"/>
                  </a:lnTo>
                  <a:lnTo>
                    <a:pt x="44450" y="285750"/>
                  </a:lnTo>
                  <a:lnTo>
                    <a:pt x="127000" y="165100"/>
                  </a:lnTo>
                  <a:lnTo>
                    <a:pt x="120650" y="0"/>
                  </a:lnTo>
                  <a:lnTo>
                    <a:pt x="44450" y="1905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4" name="Freeform 273"/>
            <p:cNvSpPr/>
            <p:nvPr/>
          </p:nvSpPr>
          <p:spPr>
            <a:xfrm>
              <a:off x="1675181" y="1463040"/>
              <a:ext cx="204825" cy="212141"/>
            </a:xfrm>
            <a:custGeom>
              <a:avLst/>
              <a:gdLst>
                <a:gd name="connsiteX0" fmla="*/ 87782 w 204825"/>
                <a:gd name="connsiteY0" fmla="*/ 0 h 212141"/>
                <a:gd name="connsiteX1" fmla="*/ 0 w 204825"/>
                <a:gd name="connsiteY1" fmla="*/ 138989 h 212141"/>
                <a:gd name="connsiteX2" fmla="*/ 21945 w 204825"/>
                <a:gd name="connsiteY2" fmla="*/ 204826 h 212141"/>
                <a:gd name="connsiteX3" fmla="*/ 117043 w 204825"/>
                <a:gd name="connsiteY3" fmla="*/ 212141 h 212141"/>
                <a:gd name="connsiteX4" fmla="*/ 204825 w 204825"/>
                <a:gd name="connsiteY4" fmla="*/ 102413 h 212141"/>
                <a:gd name="connsiteX5" fmla="*/ 87782 w 204825"/>
                <a:gd name="connsiteY5" fmla="*/ 0 h 212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825" h="212141">
                  <a:moveTo>
                    <a:pt x="87782" y="0"/>
                  </a:moveTo>
                  <a:lnTo>
                    <a:pt x="0" y="138989"/>
                  </a:lnTo>
                  <a:lnTo>
                    <a:pt x="21945" y="204826"/>
                  </a:lnTo>
                  <a:lnTo>
                    <a:pt x="117043" y="212141"/>
                  </a:lnTo>
                  <a:lnTo>
                    <a:pt x="204825" y="102413"/>
                  </a:lnTo>
                  <a:lnTo>
                    <a:pt x="87782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3379622" y="1141171"/>
              <a:ext cx="292608" cy="351130"/>
            </a:xfrm>
            <a:custGeom>
              <a:avLst/>
              <a:gdLst>
                <a:gd name="connsiteX0" fmla="*/ 0 w 292608"/>
                <a:gd name="connsiteY0" fmla="*/ 226771 h 351130"/>
                <a:gd name="connsiteX1" fmla="*/ 109728 w 292608"/>
                <a:gd name="connsiteY1" fmla="*/ 351130 h 351130"/>
                <a:gd name="connsiteX2" fmla="*/ 292608 w 292608"/>
                <a:gd name="connsiteY2" fmla="*/ 58522 h 351130"/>
                <a:gd name="connsiteX3" fmla="*/ 175565 w 292608"/>
                <a:gd name="connsiteY3" fmla="*/ 0 h 351130"/>
                <a:gd name="connsiteX4" fmla="*/ 95098 w 292608"/>
                <a:gd name="connsiteY4" fmla="*/ 21946 h 351130"/>
                <a:gd name="connsiteX5" fmla="*/ 0 w 292608"/>
                <a:gd name="connsiteY5" fmla="*/ 226771 h 35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608" h="351130">
                  <a:moveTo>
                    <a:pt x="0" y="226771"/>
                  </a:moveTo>
                  <a:lnTo>
                    <a:pt x="109728" y="351130"/>
                  </a:lnTo>
                  <a:lnTo>
                    <a:pt x="292608" y="58522"/>
                  </a:lnTo>
                  <a:lnTo>
                    <a:pt x="175565" y="0"/>
                  </a:lnTo>
                  <a:lnTo>
                    <a:pt x="95098" y="21946"/>
                  </a:lnTo>
                  <a:lnTo>
                    <a:pt x="0" y="226771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US" sz="1400" b="1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76" name="Content Placeholder 5"/>
          <p:cNvSpPr txBox="1">
            <a:spLocks/>
          </p:cNvSpPr>
          <p:nvPr/>
        </p:nvSpPr>
        <p:spPr>
          <a:xfrm>
            <a:off x="647064" y="2787148"/>
            <a:ext cx="1626870" cy="436479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Convective Weather</a:t>
            </a:r>
          </a:p>
          <a:p>
            <a:pPr algn="ctr" eaLnBrk="1" hangingPunct="1">
              <a:spcBef>
                <a:spcPts val="0"/>
              </a:spcBef>
              <a:buSzPct val="100000"/>
              <a:buNone/>
              <a:defRPr/>
            </a:pPr>
            <a:r>
              <a:rPr lang="en-US" sz="1100" b="1" kern="0" dirty="0" smtClean="0">
                <a:solidFill>
                  <a:srgbClr val="000000"/>
                </a:solidFill>
                <a:latin typeface="Arial"/>
              </a:rPr>
              <a:t>Avoidance Polygons</a:t>
            </a:r>
          </a:p>
        </p:txBody>
      </p:sp>
      <p:sp>
        <p:nvSpPr>
          <p:cNvPr id="9" name="Trapezoid 8"/>
          <p:cNvSpPr/>
          <p:nvPr/>
        </p:nvSpPr>
        <p:spPr bwMode="auto">
          <a:xfrm flipV="1">
            <a:off x="3630691" y="3274878"/>
            <a:ext cx="976761" cy="1119713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buSzTx/>
              <a:buNone/>
            </a:pPr>
            <a:endParaRPr lang="en-US" sz="1400" b="1" dirty="0" smtClean="0">
              <a:solidFill>
                <a:srgbClr val="000000"/>
              </a:solidFill>
              <a:latin typeface="Arial" pitchFamily="-110" charset="0"/>
            </a:endParaRPr>
          </a:p>
        </p:txBody>
      </p:sp>
      <p:pic>
        <p:nvPicPr>
          <p:cNvPr id="277" name="Picture 276" descr="crossSectionCompositeLineAndCyan.g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737" y="1656804"/>
            <a:ext cx="2435333" cy="1068032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Rectangle 48"/>
          <p:cNvSpPr/>
          <p:nvPr/>
        </p:nvSpPr>
        <p:spPr bwMode="auto">
          <a:xfrm flipH="1" flipV="1">
            <a:off x="2048622" y="4045441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Rectangle 48"/>
          <p:cNvSpPr/>
          <p:nvPr/>
        </p:nvSpPr>
        <p:spPr bwMode="auto">
          <a:xfrm flipH="1" flipV="1">
            <a:off x="3040506" y="4050861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Rectangle 48"/>
          <p:cNvSpPr/>
          <p:nvPr/>
        </p:nvSpPr>
        <p:spPr bwMode="auto">
          <a:xfrm flipH="1" flipV="1">
            <a:off x="5044306" y="4053896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Rectangle 48"/>
          <p:cNvSpPr/>
          <p:nvPr/>
        </p:nvSpPr>
        <p:spPr bwMode="auto">
          <a:xfrm flipH="1" flipV="1">
            <a:off x="6036349" y="4035154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Rectangle 48"/>
          <p:cNvSpPr/>
          <p:nvPr/>
        </p:nvSpPr>
        <p:spPr bwMode="auto">
          <a:xfrm flipH="1" flipV="1">
            <a:off x="7035420" y="4035096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Rectangle 48"/>
          <p:cNvSpPr/>
          <p:nvPr/>
        </p:nvSpPr>
        <p:spPr bwMode="auto">
          <a:xfrm flipH="1" flipV="1">
            <a:off x="8035103" y="4043328"/>
            <a:ext cx="305741" cy="572561"/>
          </a:xfrm>
          <a:custGeom>
            <a:avLst/>
            <a:gdLst/>
            <a:ahLst/>
            <a:cxnLst/>
            <a:rect l="l" t="t" r="r" b="b"/>
            <a:pathLst>
              <a:path w="189996" h="289098">
                <a:moveTo>
                  <a:pt x="37596" y="0"/>
                </a:moveTo>
                <a:cubicBezTo>
                  <a:pt x="16832" y="0"/>
                  <a:pt x="0" y="16832"/>
                  <a:pt x="0" y="37596"/>
                </a:cubicBezTo>
                <a:cubicBezTo>
                  <a:pt x="0" y="53575"/>
                  <a:pt x="9968" y="67225"/>
                  <a:pt x="24059" y="72578"/>
                </a:cubicBezTo>
                <a:lnTo>
                  <a:pt x="24059" y="216520"/>
                </a:lnTo>
                <a:cubicBezTo>
                  <a:pt x="9968" y="221874"/>
                  <a:pt x="0" y="235524"/>
                  <a:pt x="0" y="251502"/>
                </a:cubicBezTo>
                <a:cubicBezTo>
                  <a:pt x="0" y="272267"/>
                  <a:pt x="16832" y="289099"/>
                  <a:pt x="37596" y="289098"/>
                </a:cubicBezTo>
                <a:cubicBezTo>
                  <a:pt x="58360" y="289099"/>
                  <a:pt x="75192" y="272267"/>
                  <a:pt x="75192" y="251502"/>
                </a:cubicBezTo>
                <a:cubicBezTo>
                  <a:pt x="75192" y="235524"/>
                  <a:pt x="65224" y="221874"/>
                  <a:pt x="51133" y="216520"/>
                </a:cubicBezTo>
                <a:lnTo>
                  <a:pt x="51133" y="72578"/>
                </a:lnTo>
                <a:cubicBezTo>
                  <a:pt x="65224" y="67225"/>
                  <a:pt x="75192" y="53575"/>
                  <a:pt x="75192" y="37596"/>
                </a:cubicBezTo>
                <a:cubicBezTo>
                  <a:pt x="75192" y="16832"/>
                  <a:pt x="58360" y="0"/>
                  <a:pt x="37596" y="0"/>
                </a:cubicBezTo>
                <a:close/>
                <a:moveTo>
                  <a:pt x="152401" y="0"/>
                </a:moveTo>
                <a:cubicBezTo>
                  <a:pt x="131637" y="0"/>
                  <a:pt x="114804" y="16832"/>
                  <a:pt x="114804" y="37596"/>
                </a:cubicBezTo>
                <a:cubicBezTo>
                  <a:pt x="114804" y="53575"/>
                  <a:pt x="124772" y="67225"/>
                  <a:pt x="138863" y="72578"/>
                </a:cubicBezTo>
                <a:lnTo>
                  <a:pt x="138863" y="216520"/>
                </a:lnTo>
                <a:cubicBezTo>
                  <a:pt x="124772" y="221874"/>
                  <a:pt x="114804" y="235524"/>
                  <a:pt x="114804" y="251502"/>
                </a:cubicBezTo>
                <a:cubicBezTo>
                  <a:pt x="114804" y="272267"/>
                  <a:pt x="131637" y="289099"/>
                  <a:pt x="152401" y="289098"/>
                </a:cubicBezTo>
                <a:cubicBezTo>
                  <a:pt x="173164" y="289099"/>
                  <a:pt x="189996" y="272267"/>
                  <a:pt x="189996" y="251502"/>
                </a:cubicBezTo>
                <a:cubicBezTo>
                  <a:pt x="189996" y="235524"/>
                  <a:pt x="180029" y="221874"/>
                  <a:pt x="165938" y="216520"/>
                </a:cubicBezTo>
                <a:lnTo>
                  <a:pt x="165938" y="72578"/>
                </a:lnTo>
                <a:cubicBezTo>
                  <a:pt x="180029" y="67225"/>
                  <a:pt x="189996" y="53575"/>
                  <a:pt x="189996" y="37596"/>
                </a:cubicBezTo>
                <a:cubicBezTo>
                  <a:pt x="189996" y="16832"/>
                  <a:pt x="173164" y="0"/>
                  <a:pt x="152401" y="0"/>
                </a:cubicBezTo>
                <a:close/>
              </a:path>
            </a:pathLst>
          </a:custGeom>
          <a:solidFill>
            <a:srgbClr val="D3C15A">
              <a:lumMod val="20000"/>
              <a:lumOff val="80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endParaRPr lang="en-US" sz="1400" b="1" kern="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41" name="Rectangle 240"/>
          <p:cNvSpPr/>
          <p:nvPr/>
        </p:nvSpPr>
        <p:spPr bwMode="auto">
          <a:xfrm>
            <a:off x="1683308" y="3346438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Mosaic</a:t>
            </a:r>
          </a:p>
        </p:txBody>
      </p:sp>
      <p:sp>
        <p:nvSpPr>
          <p:cNvPr id="240" name="Rectangle 239"/>
          <p:cNvSpPr/>
          <p:nvPr/>
        </p:nvSpPr>
        <p:spPr bwMode="auto">
          <a:xfrm>
            <a:off x="2655362" y="3346437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Analysis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4667556" y="3346436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0-8 hour</a:t>
            </a:r>
            <a:endParaRPr lang="en-US" sz="1400" b="1" kern="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Prediction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5660051" y="3346436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Weather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Avoidance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6654935" y="3346436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Scoring</a:t>
            </a:r>
          </a:p>
        </p:txBody>
      </p:sp>
      <p:sp>
        <p:nvSpPr>
          <p:cNvPr id="263" name="Rectangle 262"/>
          <p:cNvSpPr/>
          <p:nvPr/>
        </p:nvSpPr>
        <p:spPr bwMode="auto">
          <a:xfrm>
            <a:off x="7662814" y="3346435"/>
            <a:ext cx="922020" cy="910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336699"/>
            </a:solidFill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Post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SzTx/>
              <a:buNone/>
              <a:defRPr/>
            </a:pPr>
            <a:r>
              <a:rPr lang="en-US" sz="1400" b="1" kern="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Processing</a:t>
            </a:r>
          </a:p>
        </p:txBody>
      </p:sp>
      <p:pic>
        <p:nvPicPr>
          <p:cNvPr id="47" name="Picture 4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71" y="819320"/>
            <a:ext cx="747069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79" y="832837"/>
            <a:ext cx="761176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025" y="819320"/>
            <a:ext cx="640080" cy="640080"/>
          </a:xfrm>
          <a:prstGeom prst="rect">
            <a:avLst/>
          </a:prstGeom>
        </p:spPr>
      </p:pic>
      <p:pic>
        <p:nvPicPr>
          <p:cNvPr id="2052" name="Picture 4" descr="NextGen Weather Systems (AJM-333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2" y="792862"/>
            <a:ext cx="970474" cy="72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6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Safety Improvements</a:t>
            </a:r>
            <a:endParaRPr lang="en-US" sz="3600" dirty="0"/>
          </a:p>
        </p:txBody>
      </p:sp>
      <p:pic>
        <p:nvPicPr>
          <p:cNvPr id="6" name="Picture 2" descr="C:\Users\ja18471.MITLL\Desktop\41f9c51e634f3d7c0174923a58352d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3178" y="4060613"/>
            <a:ext cx="2144401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4" y="1802823"/>
            <a:ext cx="4923276" cy="370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27836" y="1547707"/>
            <a:ext cx="3782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New architecture makes terminal safety products available domain-wide</a:t>
            </a:r>
          </a:p>
          <a:p>
            <a:pPr marL="114300" indent="-1143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New processing enables rapid convective </a:t>
            </a:r>
            <a:r>
              <a:rPr lang="en-US" sz="1600" b="1" dirty="0">
                <a:solidFill>
                  <a:srgbClr val="000000"/>
                </a:solidFill>
              </a:rPr>
              <a:t>growth </a:t>
            </a:r>
            <a:r>
              <a:rPr lang="en-US" sz="1600" b="1" dirty="0" smtClean="0">
                <a:solidFill>
                  <a:srgbClr val="000000"/>
                </a:solidFill>
              </a:rPr>
              <a:t>detection</a:t>
            </a:r>
          </a:p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New products provide low-cost options for expanding terminal weather coverage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1" b="8280"/>
          <a:stretch/>
        </p:blipFill>
        <p:spPr bwMode="auto">
          <a:xfrm>
            <a:off x="7019290" y="4060613"/>
            <a:ext cx="1691224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 bwMode="auto">
          <a:xfrm>
            <a:off x="6974502" y="3816769"/>
            <a:ext cx="16642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TRACON Expansion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 bwMode="auto">
          <a:xfrm>
            <a:off x="4478648" y="3809993"/>
            <a:ext cx="21419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Convective Growth Hazard</a:t>
            </a:r>
            <a:endParaRPr lang="en-US" sz="1200" b="1"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7019290" y="5216754"/>
            <a:ext cx="750526" cy="215444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  <a:effectLst/>
          <a:extLst/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800" b="1" dirty="0" smtClean="0">
                <a:solidFill>
                  <a:schemeClr val="bg2">
                    <a:lumMod val="75000"/>
                  </a:schemeClr>
                </a:solidFill>
              </a:rPr>
              <a:t>Phoenix AZ</a:t>
            </a:r>
            <a:endParaRPr lang="en-US" sz="8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1495" y="242009"/>
            <a:ext cx="8535598" cy="609600"/>
          </a:xfrm>
        </p:spPr>
        <p:txBody>
          <a:bodyPr/>
          <a:lstStyle/>
          <a:p>
            <a:r>
              <a:rPr lang="en-US" sz="3600" dirty="0" smtClean="0"/>
              <a:t>Efficiency Improvements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840197" y="1292802"/>
            <a:ext cx="399155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Operational implementation of 0-8 hour “radar-forward” predictions</a:t>
            </a:r>
          </a:p>
          <a:p>
            <a:pPr marL="114300" indent="-1143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Translation of weather products into pilot avoidance metrics</a:t>
            </a:r>
          </a:p>
          <a:p>
            <a:pPr marL="114300" indent="-114300" algn="l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Enables decision support tool development with tailored access via SWIM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518" y="3445564"/>
            <a:ext cx="4644059" cy="20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" r="1569" b="1722"/>
          <a:stretch/>
        </p:blipFill>
        <p:spPr bwMode="auto">
          <a:xfrm>
            <a:off x="198051" y="1665612"/>
            <a:ext cx="4373217" cy="3629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 bwMode="auto">
          <a:xfrm>
            <a:off x="231919" y="1357835"/>
            <a:ext cx="43792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Decision Support for Strategic Traffic Flow Management  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727336" y="3297052"/>
            <a:ext cx="21795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4D Flow Constrained Areas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7042489" y="3299710"/>
            <a:ext cx="21114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Efficient In-flight Reroutes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056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NextGen Flexible Layer Mosaics</a:t>
            </a:r>
            <a:endParaRPr lang="en-US" sz="3600" dirty="0"/>
          </a:p>
        </p:txBody>
      </p:sp>
      <p:sp>
        <p:nvSpPr>
          <p:cNvPr id="5" name="Content Placeholder 7"/>
          <p:cNvSpPr>
            <a:spLocks noGrp="1"/>
          </p:cNvSpPr>
          <p:nvPr>
            <p:ph idx="4294967295"/>
          </p:nvPr>
        </p:nvSpPr>
        <p:spPr>
          <a:xfrm>
            <a:off x="6146264" y="1204160"/>
            <a:ext cx="2684462" cy="50292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NWP reflectivity mosaics update every 25 sec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New </a:t>
            </a:r>
            <a:r>
              <a:rPr lang="en-US" sz="1200" dirty="0"/>
              <a:t>volumes are created with each new radar tilt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All tilts are time-aligned in each new volume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Trends are computed between ‘like’ volumes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All volume products are time-aligned in making multi-radar </a:t>
            </a:r>
            <a:r>
              <a:rPr lang="en-US" sz="1200" dirty="0" smtClean="0"/>
              <a:t>mosaics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Example </a:t>
            </a:r>
            <a:r>
              <a:rPr lang="en-US" sz="1400" dirty="0"/>
              <a:t>shows Composite Reflectivity from “floor” to 60 </a:t>
            </a:r>
            <a:r>
              <a:rPr lang="en-US" sz="1400" dirty="0" smtClean="0"/>
              <a:t>Kft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Layer bottom (“floor”) and layer top (“ceiling”) selectable in 1 Kft increments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NextGen Weather radar </a:t>
            </a:r>
            <a:r>
              <a:rPr lang="en-US" sz="1400" dirty="0" smtClean="0"/>
              <a:t>mosaics contain fine-scale vertical storm structure </a:t>
            </a:r>
          </a:p>
        </p:txBody>
      </p:sp>
      <p:pic>
        <p:nvPicPr>
          <p:cNvPr id="2050" name="Picture 2" descr="W:\Planning\2015\forFAA\2015_10_26_ATCA\Flex-Floor_2015_08_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77" y="1380065"/>
            <a:ext cx="5620306" cy="452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10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NWS alphanumeric products</a:t>
            </a:r>
          </a:p>
          <a:p>
            <a:pPr lvl="1"/>
            <a:r>
              <a:rPr lang="en-US" dirty="0" smtClean="0"/>
              <a:t>METARS, PIREPs, etc.</a:t>
            </a:r>
          </a:p>
          <a:p>
            <a:r>
              <a:rPr lang="en-US" dirty="0" smtClean="0"/>
              <a:t>CSS-</a:t>
            </a:r>
            <a:r>
              <a:rPr lang="en-US" dirty="0" err="1" smtClean="0"/>
              <a:t>Wx</a:t>
            </a:r>
            <a:r>
              <a:rPr lang="en-US" dirty="0" smtClean="0"/>
              <a:t> Hosted Algorithms provide user-selected composite layers and contours for 8-hour forecast</a:t>
            </a:r>
          </a:p>
          <a:p>
            <a:pPr lvl="1"/>
            <a:r>
              <a:rPr lang="en-US" dirty="0" smtClean="0"/>
              <a:t>CIP, FIP Icing</a:t>
            </a:r>
          </a:p>
          <a:p>
            <a:pPr lvl="1"/>
            <a:r>
              <a:rPr lang="en-US" dirty="0" smtClean="0"/>
              <a:t>GTG Turbulence</a:t>
            </a:r>
          </a:p>
          <a:p>
            <a:r>
              <a:rPr lang="en-US" dirty="0"/>
              <a:t>I</a:t>
            </a:r>
            <a:r>
              <a:rPr lang="en-US" dirty="0" smtClean="0"/>
              <a:t>ntegrate display of Icing and Turbulence with NWP 0-8 hour radar products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Integrated NWS Products on AWD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973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AWD Integrated Icing and Turbulence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0" y="1189005"/>
            <a:ext cx="7600208" cy="4776787"/>
          </a:xfrm>
          <a:prstGeom prst="rect">
            <a:avLst/>
          </a:prstGeom>
          <a:noFill/>
          <a:ln>
            <a:noFill/>
          </a:ln>
          <a:effectLst>
            <a:outerShdw blurRad="1016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 bwMode="auto">
          <a:xfrm>
            <a:off x="6472052" y="2493818"/>
            <a:ext cx="1560042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rtlCol="0">
            <a:spAutoFit/>
          </a:bodyPr>
          <a:lstStyle/>
          <a:p>
            <a:pPr algn="ctr">
              <a:buFontTx/>
              <a:buNone/>
            </a:pPr>
            <a:r>
              <a:rPr lang="en-US" sz="1200" b="1" u="sng" dirty="0" smtClean="0"/>
              <a:t>Example Mock-Up</a:t>
            </a:r>
            <a:r>
              <a:rPr lang="en-US" sz="1200" b="1" dirty="0" smtClean="0"/>
              <a:t>:</a:t>
            </a:r>
          </a:p>
          <a:p>
            <a:pPr algn="ctr">
              <a:buFontTx/>
              <a:buNone/>
            </a:pPr>
            <a:r>
              <a:rPr lang="en-US" sz="1200" b="1" dirty="0" smtClean="0"/>
              <a:t>Icing Contours</a:t>
            </a:r>
          </a:p>
          <a:p>
            <a:pPr algn="ctr">
              <a:buFontTx/>
              <a:buNone/>
            </a:pPr>
            <a:r>
              <a:rPr lang="en-US" sz="1200" b="1" dirty="0" smtClean="0"/>
              <a:t>overlaid on NWP </a:t>
            </a:r>
          </a:p>
          <a:p>
            <a:pPr algn="ctr">
              <a:buFontTx/>
              <a:buNone/>
            </a:pPr>
            <a:r>
              <a:rPr lang="en-US" sz="1200" b="1" dirty="0" smtClean="0"/>
              <a:t>radar mosaics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511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/>
              <a:t>AWD View on CWSU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4988" y="903288"/>
            <a:ext cx="8609012" cy="4391025"/>
          </a:xfrm>
        </p:spPr>
        <p:txBody>
          <a:bodyPr/>
          <a:lstStyle/>
          <a:p>
            <a:r>
              <a:rPr lang="en-US" sz="2400" dirty="0" smtClean="0"/>
              <a:t>AWD access to tailored static CWSU Briefing web page</a:t>
            </a:r>
          </a:p>
          <a:p>
            <a:pPr lvl="1"/>
            <a:r>
              <a:rPr lang="en-US" sz="2000" dirty="0" smtClean="0"/>
              <a:t>No open internet access – only view meteorologist’s selection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b="13779"/>
          <a:stretch>
            <a:fillRect/>
          </a:stretch>
        </p:blipFill>
        <p:spPr bwMode="auto">
          <a:xfrm>
            <a:off x="503404" y="1750589"/>
            <a:ext cx="3524250" cy="414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07649" y="1883207"/>
            <a:ext cx="45087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User configures favorite CWSU buttons</a:t>
            </a:r>
            <a:endParaRPr lang="en-US" sz="1600" b="1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881202" y="2393597"/>
            <a:ext cx="363257" cy="8691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1" descr="image00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6" t="1943" r="7727" b="18674"/>
          <a:stretch/>
        </p:blipFill>
        <p:spPr bwMode="auto">
          <a:xfrm>
            <a:off x="4244459" y="2221761"/>
            <a:ext cx="4295176" cy="226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 bwMode="auto">
          <a:xfrm>
            <a:off x="3443371" y="2281794"/>
            <a:ext cx="474810" cy="21544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800" b="1" dirty="0" smtClean="0"/>
              <a:t> ZBW </a:t>
            </a:r>
            <a:endParaRPr lang="en-US" sz="800" b="1" dirty="0"/>
          </a:p>
        </p:txBody>
      </p:sp>
      <p:pic>
        <p:nvPicPr>
          <p:cNvPr id="2051" name="Picture 1" descr="image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9" y="3604157"/>
            <a:ext cx="4295176" cy="241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4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AWD NAS Users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924773"/>
              </p:ext>
            </p:extLst>
          </p:nvPr>
        </p:nvGraphicFramePr>
        <p:xfrm>
          <a:off x="397934" y="1417424"/>
          <a:ext cx="8221134" cy="3973472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3274256"/>
                <a:gridCol w="1052210"/>
                <a:gridCol w="1032933"/>
                <a:gridCol w="999067"/>
                <a:gridCol w="939800"/>
                <a:gridCol w="922868"/>
              </a:tblGrid>
              <a:tr h="538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Facility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# of </a:t>
                      </a:r>
                      <a:r>
                        <a:rPr lang="en-US" sz="1400" dirty="0">
                          <a:effectLst/>
                        </a:rPr>
                        <a:t>Facilities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# of </a:t>
                      </a:r>
                      <a:endParaRPr lang="en-US" sz="14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WARP </a:t>
                      </a:r>
                      <a:r>
                        <a:rPr lang="en-US" sz="1400" dirty="0">
                          <a:effectLst/>
                        </a:rPr>
                        <a:t>BT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# of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ITWS SD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# of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CIWS SD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Total Displays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ATCSCC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ARTCC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249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46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374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CERAP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HCF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TRACON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ATCT/TRACON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ATCT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Operational Facilities TOTAL: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117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279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249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109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637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Support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114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Test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28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1 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35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Region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76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Support and Other Facilities TOTAL: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31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154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 Facilities TOTAL: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310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369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112</a:t>
                      </a:r>
                      <a:endParaRPr lang="en-US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791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0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6470" y="211966"/>
            <a:ext cx="8472488" cy="609600"/>
          </a:xfrm>
        </p:spPr>
        <p:txBody>
          <a:bodyPr/>
          <a:lstStyle/>
          <a:p>
            <a:r>
              <a:rPr lang="en-US" sz="3600" dirty="0" smtClean="0"/>
              <a:t>NextGen Weather Systems T&amp;E</a:t>
            </a:r>
            <a:endParaRPr lang="en-US" sz="3600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381000" y="914400"/>
            <a:ext cx="8449408" cy="1600200"/>
          </a:xfrm>
          <a:prstGeom prst="rightArrow">
            <a:avLst>
              <a:gd name="adj1" fmla="val 72073"/>
              <a:gd name="adj2" fmla="val 6091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470" y="1395060"/>
            <a:ext cx="861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(informal)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1561" y="1395060"/>
            <a:ext cx="116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Qualification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(informal)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6153" y="1395060"/>
            <a:ext cx="93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Factory 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1196" y="1487393"/>
            <a:ext cx="928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6620" y="1487393"/>
            <a:ext cx="654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67931" y="1395060"/>
            <a:ext cx="93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81922" y="1395060"/>
            <a:ext cx="938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17118" y="2885995"/>
            <a:ext cx="1103186" cy="430887"/>
            <a:chOff x="1538796" y="3226713"/>
            <a:chExt cx="1103186" cy="430887"/>
          </a:xfrm>
        </p:grpSpPr>
        <p:sp>
          <p:nvSpPr>
            <p:cNvPr id="13" name="Rectangle 12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46935" y="3226713"/>
              <a:ext cx="98039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FAA Power 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95400" y="3402687"/>
            <a:ext cx="1124904" cy="437990"/>
            <a:chOff x="1530879" y="3675121"/>
            <a:chExt cx="1103187" cy="43799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1538795" y="3675121"/>
              <a:ext cx="1087357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30879" y="3682224"/>
              <a:ext cx="11031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ROC NEXRAD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Certification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302322" y="2362200"/>
            <a:ext cx="1117982" cy="430887"/>
            <a:chOff x="1524000" y="3226713"/>
            <a:chExt cx="1117982" cy="430887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 Capability Accreditation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Right Arrow 21"/>
          <p:cNvSpPr/>
          <p:nvPr/>
        </p:nvSpPr>
        <p:spPr bwMode="auto">
          <a:xfrm>
            <a:off x="381000" y="3962400"/>
            <a:ext cx="8449408" cy="1600200"/>
          </a:xfrm>
          <a:prstGeom prst="rightArrow">
            <a:avLst>
              <a:gd name="adj1" fmla="val 72073"/>
              <a:gd name="adj2" fmla="val 60917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4343" y="4437648"/>
            <a:ext cx="981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(Part 1)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95192" y="2362200"/>
            <a:ext cx="1117982" cy="430887"/>
            <a:chOff x="1524000" y="3226713"/>
            <a:chExt cx="1117982" cy="430887"/>
          </a:xfrm>
        </p:grpSpPr>
        <p:sp>
          <p:nvSpPr>
            <p:cNvPr id="25" name="Rectangle 24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Regression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706620" y="2362200"/>
            <a:ext cx="1117982" cy="430887"/>
            <a:chOff x="1524000" y="3226713"/>
            <a:chExt cx="1117982" cy="430887"/>
          </a:xfrm>
        </p:grpSpPr>
        <p:sp>
          <p:nvSpPr>
            <p:cNvPr id="28" name="Rectangle 27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Regression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58760" y="4452976"/>
            <a:ext cx="1430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CSS-</a:t>
            </a:r>
            <a:r>
              <a:rPr lang="en-US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Wx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NWP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Interoperability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74322" y="4529981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 Site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30626" y="4437648"/>
            <a:ext cx="1366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(IOA)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30645" y="4437648"/>
            <a:ext cx="981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</a:p>
          <a:p>
            <a:pPr algn="ctr"/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(Part 2)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69485" y="990600"/>
            <a:ext cx="289088" cy="307777"/>
            <a:chOff x="6806812" y="2995254"/>
            <a:chExt cx="289088" cy="307777"/>
          </a:xfrm>
        </p:grpSpPr>
        <p:sp>
          <p:nvSpPr>
            <p:cNvPr id="35" name="Oval 34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768312" y="990600"/>
            <a:ext cx="289088" cy="307777"/>
            <a:chOff x="6806812" y="2995254"/>
            <a:chExt cx="289088" cy="307777"/>
          </a:xfrm>
        </p:grpSpPr>
        <p:sp>
          <p:nvSpPr>
            <p:cNvPr id="39" name="Oval 38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987512" y="990600"/>
            <a:ext cx="289088" cy="307777"/>
            <a:chOff x="6806812" y="2995254"/>
            <a:chExt cx="289088" cy="307777"/>
          </a:xfrm>
        </p:grpSpPr>
        <p:sp>
          <p:nvSpPr>
            <p:cNvPr id="42" name="Oval 41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978112" y="990600"/>
            <a:ext cx="289088" cy="307777"/>
            <a:chOff x="6806812" y="2995254"/>
            <a:chExt cx="289088" cy="307777"/>
          </a:xfrm>
        </p:grpSpPr>
        <p:sp>
          <p:nvSpPr>
            <p:cNvPr id="45" name="Oval 44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877245" y="990600"/>
            <a:ext cx="289088" cy="307777"/>
            <a:chOff x="6806812" y="2995254"/>
            <a:chExt cx="289088" cy="307777"/>
          </a:xfrm>
        </p:grpSpPr>
        <p:sp>
          <p:nvSpPr>
            <p:cNvPr id="48" name="Oval 47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791200" y="990600"/>
            <a:ext cx="289088" cy="307777"/>
            <a:chOff x="6806812" y="2995254"/>
            <a:chExt cx="289088" cy="307777"/>
          </a:xfrm>
        </p:grpSpPr>
        <p:sp>
          <p:nvSpPr>
            <p:cNvPr id="51" name="Oval 50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934200" y="990600"/>
            <a:ext cx="364202" cy="307777"/>
            <a:chOff x="6790263" y="2995254"/>
            <a:chExt cx="364202" cy="307777"/>
          </a:xfrm>
        </p:grpSpPr>
        <p:sp>
          <p:nvSpPr>
            <p:cNvPr id="54" name="Oval 53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90263" y="2995254"/>
              <a:ext cx="3642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7" name="Straight Connector 56"/>
          <p:cNvCxnSpPr/>
          <p:nvPr/>
        </p:nvCxnSpPr>
        <p:spPr bwMode="auto">
          <a:xfrm>
            <a:off x="3657600" y="1143000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 flipH="1">
            <a:off x="5410200" y="1143000"/>
            <a:ext cx="1058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6477000" y="1143000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1359808" y="2081609"/>
            <a:ext cx="14606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 Contractor facility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208762" y="2087453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WJHTC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410069" y="2087453"/>
            <a:ext cx="1130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Contractor facility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780570" y="2093984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Fielded sites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8" name="Straight Connector 67"/>
          <p:cNvCxnSpPr/>
          <p:nvPr/>
        </p:nvCxnSpPr>
        <p:spPr bwMode="auto">
          <a:xfrm>
            <a:off x="2041418" y="4189313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>
            <a:off x="5867400" y="4189313"/>
            <a:ext cx="0" cy="1143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TextBox 73"/>
          <p:cNvSpPr txBox="1"/>
          <p:nvPr/>
        </p:nvSpPr>
        <p:spPr>
          <a:xfrm>
            <a:off x="1050543" y="5113268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WJHTC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362384" y="5104242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Fielded sites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2844452" y="5418182"/>
            <a:ext cx="1117982" cy="430887"/>
            <a:chOff x="1524000" y="3226713"/>
            <a:chExt cx="1117982" cy="430887"/>
          </a:xfrm>
        </p:grpSpPr>
        <p:sp>
          <p:nvSpPr>
            <p:cNvPr id="78" name="Rectangle 77"/>
            <p:cNvSpPr/>
            <p:nvPr/>
          </p:nvSpPr>
          <p:spPr bwMode="auto">
            <a:xfrm>
              <a:off x="1538796" y="3226713"/>
              <a:ext cx="1103186" cy="43088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524000" y="3226713"/>
              <a:ext cx="10962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Regression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Test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280794" y="2940447"/>
            <a:ext cx="289088" cy="307777"/>
            <a:chOff x="6806812" y="2995254"/>
            <a:chExt cx="289088" cy="307777"/>
          </a:xfrm>
        </p:grpSpPr>
        <p:sp>
          <p:nvSpPr>
            <p:cNvPr id="81" name="Oval 80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295448" y="3452036"/>
            <a:ext cx="289088" cy="307777"/>
            <a:chOff x="6806812" y="2995254"/>
            <a:chExt cx="289088" cy="307777"/>
          </a:xfrm>
        </p:grpSpPr>
        <p:sp>
          <p:nvSpPr>
            <p:cNvPr id="84" name="Oval 83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380739" y="4007923"/>
            <a:ext cx="289088" cy="307777"/>
            <a:chOff x="6806812" y="2995254"/>
            <a:chExt cx="289088" cy="307777"/>
          </a:xfrm>
        </p:grpSpPr>
        <p:sp>
          <p:nvSpPr>
            <p:cNvPr id="87" name="Oval 86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2438400" y="4007923"/>
            <a:ext cx="289088" cy="307777"/>
            <a:chOff x="6806812" y="2995254"/>
            <a:chExt cx="289088" cy="307777"/>
          </a:xfrm>
        </p:grpSpPr>
        <p:sp>
          <p:nvSpPr>
            <p:cNvPr id="90" name="Oval 89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3505200" y="4007923"/>
            <a:ext cx="289088" cy="307777"/>
            <a:chOff x="6806812" y="2995254"/>
            <a:chExt cx="289088" cy="307777"/>
          </a:xfrm>
        </p:grpSpPr>
        <p:sp>
          <p:nvSpPr>
            <p:cNvPr id="93" name="Oval 92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876800" y="4007923"/>
            <a:ext cx="289088" cy="307777"/>
            <a:chOff x="6806812" y="2995254"/>
            <a:chExt cx="289088" cy="307777"/>
          </a:xfrm>
        </p:grpSpPr>
        <p:sp>
          <p:nvSpPr>
            <p:cNvPr id="96" name="Oval 95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668733" y="4007923"/>
            <a:ext cx="287761" cy="307777"/>
            <a:chOff x="6806812" y="2995254"/>
            <a:chExt cx="287761" cy="307777"/>
          </a:xfrm>
        </p:grpSpPr>
        <p:sp>
          <p:nvSpPr>
            <p:cNvPr id="99" name="Oval 98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820139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839821" y="5496190"/>
            <a:ext cx="289088" cy="307777"/>
            <a:chOff x="6806812" y="2995254"/>
            <a:chExt cx="289088" cy="307777"/>
          </a:xfrm>
        </p:grpSpPr>
        <p:sp>
          <p:nvSpPr>
            <p:cNvPr id="105" name="Oval 104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6181907" y="2953898"/>
            <a:ext cx="2514599" cy="725968"/>
            <a:chOff x="5824602" y="5751032"/>
            <a:chExt cx="2514599" cy="725968"/>
          </a:xfrm>
        </p:grpSpPr>
        <p:sp>
          <p:nvSpPr>
            <p:cNvPr id="115" name="Rectangle 114"/>
            <p:cNvSpPr/>
            <p:nvPr/>
          </p:nvSpPr>
          <p:spPr bwMode="auto">
            <a:xfrm>
              <a:off x="5824602" y="5751032"/>
              <a:ext cx="2276062" cy="72596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5976150" y="5791200"/>
              <a:ext cx="289088" cy="307777"/>
              <a:chOff x="6806812" y="2995254"/>
              <a:chExt cx="289088" cy="307777"/>
            </a:xfrm>
          </p:grpSpPr>
          <p:sp>
            <p:nvSpPr>
              <p:cNvPr id="108" name="Oval 107"/>
              <p:cNvSpPr/>
              <p:nvPr/>
            </p:nvSpPr>
            <p:spPr bwMode="auto">
              <a:xfrm>
                <a:off x="6806812" y="3021687"/>
                <a:ext cx="279788" cy="25491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6821466" y="2995254"/>
                <a:ext cx="2744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#</a:t>
                </a:r>
                <a:endParaRPr lang="en-US" sz="14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0" name="TextBox 109"/>
            <p:cNvSpPr txBox="1"/>
            <p:nvPr/>
          </p:nvSpPr>
          <p:spPr>
            <a:xfrm>
              <a:off x="6249728" y="5842115"/>
              <a:ext cx="15247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Prime Contractor Activity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5990804" y="6109406"/>
              <a:ext cx="289088" cy="307777"/>
              <a:chOff x="6806812" y="2995254"/>
              <a:chExt cx="289088" cy="307777"/>
            </a:xfrm>
          </p:grpSpPr>
          <p:sp>
            <p:nvSpPr>
              <p:cNvPr id="112" name="Oval 111"/>
              <p:cNvSpPr/>
              <p:nvPr/>
            </p:nvSpPr>
            <p:spPr bwMode="auto">
              <a:xfrm>
                <a:off x="6806812" y="3021687"/>
                <a:ext cx="279788" cy="25491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6821466" y="2995254"/>
                <a:ext cx="27443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#</a:t>
                </a:r>
                <a:endParaRPr lang="en-US" sz="1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4" name="TextBox 113"/>
            <p:cNvSpPr txBox="1"/>
            <p:nvPr/>
          </p:nvSpPr>
          <p:spPr>
            <a:xfrm>
              <a:off x="6249726" y="6122041"/>
              <a:ext cx="20894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Contractor -Supported Activity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2295448" y="2417807"/>
            <a:ext cx="289088" cy="307777"/>
            <a:chOff x="6806812" y="2995254"/>
            <a:chExt cx="289088" cy="307777"/>
          </a:xfrm>
        </p:grpSpPr>
        <p:sp>
          <p:nvSpPr>
            <p:cNvPr id="118" name="Oval 117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079489" y="2417807"/>
            <a:ext cx="289088" cy="307777"/>
            <a:chOff x="6806812" y="2995254"/>
            <a:chExt cx="289088" cy="307777"/>
          </a:xfrm>
        </p:grpSpPr>
        <p:sp>
          <p:nvSpPr>
            <p:cNvPr id="121" name="Oval 120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5736658" y="2427312"/>
            <a:ext cx="289088" cy="307777"/>
            <a:chOff x="6806812" y="2995254"/>
            <a:chExt cx="289088" cy="307777"/>
          </a:xfrm>
        </p:grpSpPr>
        <p:sp>
          <p:nvSpPr>
            <p:cNvPr id="127" name="Oval 126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12034" y="5423529"/>
            <a:ext cx="1804580" cy="515192"/>
            <a:chOff x="650792" y="5450034"/>
            <a:chExt cx="1077280" cy="492480"/>
          </a:xfrm>
        </p:grpSpPr>
        <p:sp>
          <p:nvSpPr>
            <p:cNvPr id="124" name="Rectangle 123"/>
            <p:cNvSpPr/>
            <p:nvPr/>
          </p:nvSpPr>
          <p:spPr bwMode="auto">
            <a:xfrm>
              <a:off x="682436" y="5450034"/>
              <a:ext cx="1045636" cy="49248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50792" y="5450950"/>
              <a:ext cx="1068576" cy="41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Assessment Authorization</a:t>
              </a:r>
            </a:p>
            <a:p>
              <a:pPr algn="ctr"/>
              <a:r>
                <a:rPr lang="en-US" sz="11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Analysis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881765" y="5518241"/>
            <a:ext cx="289088" cy="307777"/>
            <a:chOff x="6806812" y="2995254"/>
            <a:chExt cx="289088" cy="307777"/>
          </a:xfrm>
        </p:grpSpPr>
        <p:sp>
          <p:nvSpPr>
            <p:cNvPr id="102" name="Oval 101"/>
            <p:cNvSpPr/>
            <p:nvPr/>
          </p:nvSpPr>
          <p:spPr bwMode="auto">
            <a:xfrm>
              <a:off x="6806812" y="3021687"/>
              <a:ext cx="279788" cy="2549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821466" y="2995254"/>
              <a:ext cx="2744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6502293" y="5149705"/>
            <a:ext cx="612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WJHTC</a:t>
            </a:r>
            <a:endParaRPr lang="en-US" sz="1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17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1138066" y="1354604"/>
            <a:ext cx="6716228" cy="2965628"/>
          </a:xfrm>
          <a:prstGeom prst="cloud">
            <a:avLst/>
          </a:prstGeom>
          <a:gradFill flip="none" rotWithShape="1">
            <a:gsLst>
              <a:gs pos="0">
                <a:srgbClr val="FFCC66">
                  <a:tint val="66000"/>
                  <a:satMod val="160000"/>
                </a:srgbClr>
              </a:gs>
              <a:gs pos="50000">
                <a:srgbClr val="FFCC66">
                  <a:tint val="44500"/>
                  <a:satMod val="160000"/>
                </a:srgbClr>
              </a:gs>
              <a:gs pos="100000">
                <a:srgbClr val="FFCC66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6223" y="971627"/>
            <a:ext cx="1419433" cy="1015226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478462" y="179120"/>
            <a:ext cx="799491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r>
              <a:rPr lang="en-US" sz="3600" kern="0" dirty="0" smtClean="0"/>
              <a:t>Integrated Facility Implementation</a:t>
            </a:r>
            <a:endParaRPr lang="en-US" sz="3600" kern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8631" y="914517"/>
            <a:ext cx="1419433" cy="10152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6614" y="1901616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Atlanta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1254" y="1928119"/>
            <a:ext cx="1132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Salt Lake City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19423" y="3005415"/>
            <a:ext cx="1640416" cy="926835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2" name="TextBox 11"/>
          <p:cNvSpPr txBox="1"/>
          <p:nvPr/>
        </p:nvSpPr>
        <p:spPr>
          <a:xfrm>
            <a:off x="2186875" y="3859741"/>
            <a:ext cx="1035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 21 ARTCCs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877" y="2000360"/>
            <a:ext cx="1525796" cy="899634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4" name="TextBox 13"/>
          <p:cNvSpPr txBox="1"/>
          <p:nvPr/>
        </p:nvSpPr>
        <p:spPr>
          <a:xfrm>
            <a:off x="705664" y="2773864"/>
            <a:ext cx="804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ATCSCC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352" y="2488717"/>
            <a:ext cx="1564595" cy="3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8100000" algn="tr" rotWithShape="0">
              <a:prstClr val="black">
                <a:alpha val="40000"/>
              </a:prstClr>
            </a:outerShdw>
            <a:softEdge rad="12700"/>
          </a:effectLst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</a:rPr>
              <a:t>AWDs at all Sites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0" t="14391" r="29995"/>
          <a:stretch/>
        </p:blipFill>
        <p:spPr>
          <a:xfrm>
            <a:off x="6786709" y="2066617"/>
            <a:ext cx="1034748" cy="1377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7944121" y="2487730"/>
            <a:ext cx="1029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ATCTs</a:t>
            </a:r>
          </a:p>
          <a:p>
            <a:pPr algn="ctr"/>
            <a:r>
              <a:rPr lang="en-US" sz="1200" dirty="0">
                <a:solidFill>
                  <a:srgbClr val="000000"/>
                </a:solidFill>
              </a:rPr>
              <a:t>(</a:t>
            </a:r>
            <a:r>
              <a:rPr lang="en-US" sz="1200" dirty="0" smtClean="0">
                <a:solidFill>
                  <a:srgbClr val="000000"/>
                </a:solidFill>
              </a:rPr>
              <a:t>Approx. 60)</a:t>
            </a:r>
            <a:endParaRPr lang="en-US" sz="1400" dirty="0">
              <a:solidFill>
                <a:srgbClr val="00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971667" y="1195636"/>
            <a:ext cx="1078622" cy="528350"/>
            <a:chOff x="7736419" y="1762797"/>
            <a:chExt cx="1078622" cy="528350"/>
          </a:xfrm>
        </p:grpSpPr>
        <p:grpSp>
          <p:nvGrpSpPr>
            <p:cNvPr id="19" name="Group 18"/>
            <p:cNvGrpSpPr/>
            <p:nvPr/>
          </p:nvGrpSpPr>
          <p:grpSpPr>
            <a:xfrm>
              <a:off x="7736419" y="1929743"/>
              <a:ext cx="365760" cy="206411"/>
              <a:chOff x="7838014" y="1929743"/>
              <a:chExt cx="365760" cy="206411"/>
            </a:xfrm>
          </p:grpSpPr>
          <p:cxnSp>
            <p:nvCxnSpPr>
              <p:cNvPr id="21" name="Straight Arrow Connector 20"/>
              <p:cNvCxnSpPr/>
              <p:nvPr/>
            </p:nvCxnSpPr>
            <p:spPr bwMode="auto">
              <a:xfrm flipH="1">
                <a:off x="7838014" y="2136154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2" name="Straight Arrow Connector 21"/>
              <p:cNvCxnSpPr/>
              <p:nvPr/>
            </p:nvCxnSpPr>
            <p:spPr bwMode="auto">
              <a:xfrm flipH="1">
                <a:off x="7838014" y="1929743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0" name="TextBox 19"/>
            <p:cNvSpPr txBox="1"/>
            <p:nvPr/>
          </p:nvSpPr>
          <p:spPr>
            <a:xfrm>
              <a:off x="8040470" y="1762797"/>
              <a:ext cx="774571" cy="52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85863" y="1341549"/>
            <a:ext cx="1078652" cy="528350"/>
            <a:chOff x="7607745" y="3541057"/>
            <a:chExt cx="1078652" cy="528350"/>
          </a:xfrm>
        </p:grpSpPr>
        <p:grpSp>
          <p:nvGrpSpPr>
            <p:cNvPr id="24" name="Group 23"/>
            <p:cNvGrpSpPr/>
            <p:nvPr/>
          </p:nvGrpSpPr>
          <p:grpSpPr>
            <a:xfrm>
              <a:off x="8320637" y="3702027"/>
              <a:ext cx="365760" cy="206411"/>
              <a:chOff x="7638774" y="3646180"/>
              <a:chExt cx="365760" cy="206411"/>
            </a:xfrm>
          </p:grpSpPr>
          <p:cxnSp>
            <p:nvCxnSpPr>
              <p:cNvPr id="26" name="Straight Arrow Connector 25"/>
              <p:cNvCxnSpPr/>
              <p:nvPr/>
            </p:nvCxnSpPr>
            <p:spPr bwMode="auto">
              <a:xfrm rot="10800000" flipH="1">
                <a:off x="7638774" y="3852591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Straight Arrow Connector 26"/>
              <p:cNvCxnSpPr/>
              <p:nvPr/>
            </p:nvCxnSpPr>
            <p:spPr bwMode="auto">
              <a:xfrm rot="10800000" flipH="1">
                <a:off x="7638774" y="3646180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5" name="TextBox 24"/>
            <p:cNvSpPr txBox="1"/>
            <p:nvPr/>
          </p:nvSpPr>
          <p:spPr>
            <a:xfrm>
              <a:off x="7607745" y="3541057"/>
              <a:ext cx="774571" cy="52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 algn="r"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494534" y="3288855"/>
            <a:ext cx="2869382" cy="1162841"/>
            <a:chOff x="4416842" y="3247023"/>
            <a:chExt cx="2869382" cy="1162841"/>
          </a:xfrm>
        </p:grpSpPr>
        <p:sp>
          <p:nvSpPr>
            <p:cNvPr id="29" name="TextBox 28"/>
            <p:cNvSpPr txBox="1"/>
            <p:nvPr/>
          </p:nvSpPr>
          <p:spPr>
            <a:xfrm>
              <a:off x="4416842" y="4132865"/>
              <a:ext cx="2078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33 TRACONs / 3 CERAPs*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72" b="11612"/>
            <a:stretch/>
          </p:blipFill>
          <p:spPr>
            <a:xfrm>
              <a:off x="4608329" y="3247023"/>
              <a:ext cx="1533712" cy="9326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1" name="Group 30"/>
            <p:cNvGrpSpPr/>
            <p:nvPr/>
          </p:nvGrpSpPr>
          <p:grpSpPr>
            <a:xfrm>
              <a:off x="6207602" y="3498487"/>
              <a:ext cx="1078622" cy="528350"/>
              <a:chOff x="7736419" y="1762797"/>
              <a:chExt cx="1078622" cy="528350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7736419" y="1929743"/>
                <a:ext cx="365760" cy="206411"/>
                <a:chOff x="7838014" y="1929743"/>
                <a:chExt cx="365760" cy="206411"/>
              </a:xfrm>
            </p:grpSpPr>
            <p:cxnSp>
              <p:nvCxnSpPr>
                <p:cNvPr id="34" name="Straight Arrow Connector 33"/>
                <p:cNvCxnSpPr/>
                <p:nvPr/>
              </p:nvCxnSpPr>
              <p:spPr bwMode="auto">
                <a:xfrm flipH="1">
                  <a:off x="7838014" y="2136154"/>
                  <a:ext cx="365760" cy="0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0070C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5" name="Straight Arrow Connector 34"/>
                <p:cNvCxnSpPr/>
                <p:nvPr/>
              </p:nvCxnSpPr>
              <p:spPr bwMode="auto">
                <a:xfrm flipH="1">
                  <a:off x="7838014" y="1929743"/>
                  <a:ext cx="365760" cy="0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33" name="TextBox 32"/>
              <p:cNvSpPr txBox="1"/>
              <p:nvPr/>
            </p:nvSpPr>
            <p:spPr>
              <a:xfrm>
                <a:off x="8040470" y="1762797"/>
                <a:ext cx="774571" cy="528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680"/>
                  </a:lnSpc>
                </a:pPr>
                <a:r>
                  <a:rPr lang="en-US" sz="1200" dirty="0" smtClean="0">
                    <a:solidFill>
                      <a:srgbClr val="000000"/>
                    </a:solidFill>
                  </a:rPr>
                  <a:t>CSS-Wx</a:t>
                </a:r>
              </a:p>
              <a:p>
                <a:pPr>
                  <a:lnSpc>
                    <a:spcPts val="1680"/>
                  </a:lnSpc>
                </a:pPr>
                <a:r>
                  <a:rPr lang="en-US" sz="1200" dirty="0" smtClean="0">
                    <a:solidFill>
                      <a:srgbClr val="000000"/>
                    </a:solidFill>
                  </a:rPr>
                  <a:t>NWP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1885906" y="2304721"/>
            <a:ext cx="1078622" cy="290913"/>
            <a:chOff x="2041292" y="2269166"/>
            <a:chExt cx="1078622" cy="290913"/>
          </a:xfrm>
        </p:grpSpPr>
        <p:cxnSp>
          <p:nvCxnSpPr>
            <p:cNvPr id="37" name="Straight Arrow Connector 36"/>
            <p:cNvCxnSpPr/>
            <p:nvPr/>
          </p:nvCxnSpPr>
          <p:spPr bwMode="auto">
            <a:xfrm flipH="1">
              <a:off x="2041292" y="2414622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8" name="TextBox 37"/>
            <p:cNvSpPr txBox="1"/>
            <p:nvPr/>
          </p:nvSpPr>
          <p:spPr>
            <a:xfrm>
              <a:off x="2345343" y="2269166"/>
              <a:ext cx="774571" cy="290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97881" y="3238000"/>
            <a:ext cx="1219495" cy="461665"/>
            <a:chOff x="797881" y="3204657"/>
            <a:chExt cx="1219495" cy="461665"/>
          </a:xfrm>
        </p:grpSpPr>
        <p:cxnSp>
          <p:nvCxnSpPr>
            <p:cNvPr id="40" name="Straight Arrow Connector 39"/>
            <p:cNvCxnSpPr/>
            <p:nvPr/>
          </p:nvCxnSpPr>
          <p:spPr bwMode="auto">
            <a:xfrm rot="10800000" flipH="1">
              <a:off x="1651616" y="3435489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" name="TextBox 40"/>
            <p:cNvSpPr txBox="1"/>
            <p:nvPr/>
          </p:nvSpPr>
          <p:spPr>
            <a:xfrm>
              <a:off x="797881" y="3204657"/>
              <a:ext cx="918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(1 per site)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36598" y="5074054"/>
            <a:ext cx="1123599" cy="678023"/>
          </a:xfrm>
          <a:prstGeom prst="rect">
            <a:avLst/>
          </a:prstGeom>
          <a:effectLst>
            <a:softEdge rad="114300"/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76702" y="4862158"/>
            <a:ext cx="1035213" cy="860451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44" name="TextBox 43"/>
          <p:cNvSpPr txBox="1"/>
          <p:nvPr/>
        </p:nvSpPr>
        <p:spPr>
          <a:xfrm>
            <a:off x="2592513" y="5598010"/>
            <a:ext cx="593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Harris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54042" y="4513733"/>
            <a:ext cx="10743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50" b="1" dirty="0" smtClean="0">
                <a:solidFill>
                  <a:srgbClr val="000000"/>
                </a:solidFill>
              </a:rPr>
              <a:t>Test Facilities</a:t>
            </a:r>
            <a:endParaRPr lang="en-US" sz="1050" b="1" dirty="0">
              <a:solidFill>
                <a:srgbClr val="000000"/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2" r="17687"/>
          <a:stretch/>
        </p:blipFill>
        <p:spPr>
          <a:xfrm>
            <a:off x="5484449" y="5069129"/>
            <a:ext cx="1044697" cy="819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244" y="4487229"/>
            <a:ext cx="1029997" cy="610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8" name="TextBox 47"/>
          <p:cNvSpPr txBox="1"/>
          <p:nvPr/>
        </p:nvSpPr>
        <p:spPr>
          <a:xfrm>
            <a:off x="4442722" y="4940400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000000"/>
                </a:solidFill>
              </a:rPr>
              <a:t>MMAC/PSF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1309734" y="5061551"/>
            <a:ext cx="1216864" cy="461665"/>
            <a:chOff x="1309734" y="5028208"/>
            <a:chExt cx="1216864" cy="461665"/>
          </a:xfrm>
        </p:grpSpPr>
        <p:cxnSp>
          <p:nvCxnSpPr>
            <p:cNvPr id="50" name="Straight Arrow Connector 49"/>
            <p:cNvCxnSpPr/>
            <p:nvPr/>
          </p:nvCxnSpPr>
          <p:spPr bwMode="auto">
            <a:xfrm rot="10800000" flipH="1">
              <a:off x="2160838" y="5259040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" name="TextBox 50"/>
            <p:cNvSpPr txBox="1"/>
            <p:nvPr/>
          </p:nvSpPr>
          <p:spPr>
            <a:xfrm>
              <a:off x="1309734" y="5028208"/>
              <a:ext cx="9135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 algn="ctr"/>
              <a:r>
                <a:rPr lang="en-US" sz="1200" dirty="0" smtClean="0">
                  <a:solidFill>
                    <a:srgbClr val="000000"/>
                  </a:solidFill>
                </a:rPr>
                <a:t>(1</a:t>
              </a:r>
              <a:r>
                <a:rPr lang="en-US" sz="1200" baseline="30000" dirty="0" smtClean="0">
                  <a:solidFill>
                    <a:srgbClr val="000000"/>
                  </a:solidFill>
                </a:rPr>
                <a:t>st</a:t>
              </a:r>
              <a:r>
                <a:rPr lang="en-US" sz="1200" dirty="0" smtClean="0">
                  <a:solidFill>
                    <a:srgbClr val="000000"/>
                  </a:solidFill>
                </a:rPr>
                <a:t> Article)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503141" y="5148890"/>
            <a:ext cx="1078622" cy="528350"/>
            <a:chOff x="7736419" y="1762797"/>
            <a:chExt cx="1078622" cy="528350"/>
          </a:xfrm>
        </p:grpSpPr>
        <p:grpSp>
          <p:nvGrpSpPr>
            <p:cNvPr id="54" name="Group 53"/>
            <p:cNvGrpSpPr/>
            <p:nvPr/>
          </p:nvGrpSpPr>
          <p:grpSpPr>
            <a:xfrm>
              <a:off x="7736419" y="1929743"/>
              <a:ext cx="365760" cy="206411"/>
              <a:chOff x="7838014" y="1929743"/>
              <a:chExt cx="365760" cy="206411"/>
            </a:xfrm>
          </p:grpSpPr>
          <p:cxnSp>
            <p:nvCxnSpPr>
              <p:cNvPr id="56" name="Straight Arrow Connector 55"/>
              <p:cNvCxnSpPr/>
              <p:nvPr/>
            </p:nvCxnSpPr>
            <p:spPr bwMode="auto">
              <a:xfrm flipH="1">
                <a:off x="7838014" y="2136154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Straight Arrow Connector 56"/>
              <p:cNvCxnSpPr/>
              <p:nvPr/>
            </p:nvCxnSpPr>
            <p:spPr bwMode="auto">
              <a:xfrm flipH="1">
                <a:off x="7838014" y="1929743"/>
                <a:ext cx="365760" cy="0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55" name="TextBox 54"/>
            <p:cNvSpPr txBox="1"/>
            <p:nvPr/>
          </p:nvSpPr>
          <p:spPr>
            <a:xfrm>
              <a:off x="8040470" y="1762797"/>
              <a:ext cx="774571" cy="528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CSS-Wx</a:t>
              </a:r>
            </a:p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6714973" y="5226025"/>
            <a:ext cx="913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NWP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(1</a:t>
            </a:r>
            <a:r>
              <a:rPr lang="en-US" sz="1200" baseline="30000" dirty="0" smtClean="0">
                <a:solidFill>
                  <a:srgbClr val="000000"/>
                </a:solidFill>
              </a:rPr>
              <a:t>st</a:t>
            </a:r>
            <a:r>
              <a:rPr lang="en-US" sz="1200" dirty="0" smtClean="0">
                <a:solidFill>
                  <a:srgbClr val="000000"/>
                </a:solidFill>
              </a:rPr>
              <a:t> Article)</a:t>
            </a:r>
            <a:endParaRPr lang="en-US" sz="1400" dirty="0">
              <a:solidFill>
                <a:srgbClr val="000000"/>
              </a:solidFill>
            </a:endParaRPr>
          </a:p>
        </p:txBody>
      </p:sp>
      <p:cxnSp>
        <p:nvCxnSpPr>
          <p:cNvPr id="59" name="Straight Arrow Connector 58"/>
          <p:cNvCxnSpPr/>
          <p:nvPr/>
        </p:nvCxnSpPr>
        <p:spPr bwMode="auto">
          <a:xfrm flipH="1">
            <a:off x="6411648" y="5456857"/>
            <a:ext cx="365760" cy="0"/>
          </a:xfrm>
          <a:prstGeom prst="straightConnector1">
            <a:avLst/>
          </a:prstGeom>
          <a:noFill/>
          <a:ln w="476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0" name="Group 59"/>
          <p:cNvGrpSpPr/>
          <p:nvPr/>
        </p:nvGrpSpPr>
        <p:grpSpPr>
          <a:xfrm>
            <a:off x="5412983" y="4646997"/>
            <a:ext cx="877670" cy="290913"/>
            <a:chOff x="7563251" y="3710095"/>
            <a:chExt cx="877670" cy="290913"/>
          </a:xfrm>
        </p:grpSpPr>
        <p:cxnSp>
          <p:nvCxnSpPr>
            <p:cNvPr id="61" name="Straight Arrow Connector 60"/>
            <p:cNvCxnSpPr/>
            <p:nvPr/>
          </p:nvCxnSpPr>
          <p:spPr bwMode="auto">
            <a:xfrm flipH="1">
              <a:off x="7563251" y="3855551"/>
              <a:ext cx="365760" cy="0"/>
            </a:xfrm>
            <a:prstGeom prst="straightConnector1">
              <a:avLst/>
            </a:prstGeom>
            <a:noFill/>
            <a:ln w="476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2" name="TextBox 61"/>
            <p:cNvSpPr txBox="1"/>
            <p:nvPr/>
          </p:nvSpPr>
          <p:spPr>
            <a:xfrm>
              <a:off x="7897182" y="3710095"/>
              <a:ext cx="543739" cy="2909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dirty="0" smtClean="0">
                  <a:solidFill>
                    <a:srgbClr val="000000"/>
                  </a:solidFill>
                </a:rPr>
                <a:t>NWP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 bwMode="auto">
          <a:xfrm>
            <a:off x="6515174" y="4174696"/>
            <a:ext cx="131318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</a:rPr>
              <a:t>*ZSU Only (NWP)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54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Describe NextGen Weather Systems </a:t>
            </a:r>
          </a:p>
          <a:p>
            <a:pPr lvl="1">
              <a:defRPr/>
            </a:pPr>
            <a:r>
              <a:rPr lang="en-US" dirty="0"/>
              <a:t>Common Support Services-Weather (CSS-</a:t>
            </a:r>
            <a:r>
              <a:rPr lang="en-US" dirty="0" err="1"/>
              <a:t>Wx</a:t>
            </a:r>
            <a:r>
              <a:rPr lang="en-US" dirty="0"/>
              <a:t>) being </a:t>
            </a:r>
            <a:r>
              <a:rPr lang="en-US" dirty="0" smtClean="0"/>
              <a:t>developed by </a:t>
            </a:r>
            <a:r>
              <a:rPr lang="en-US" dirty="0"/>
              <a:t>Harris</a:t>
            </a:r>
          </a:p>
          <a:p>
            <a:pPr lvl="1">
              <a:defRPr/>
            </a:pPr>
            <a:r>
              <a:rPr lang="en-US" dirty="0"/>
              <a:t>NextGen Weather Processor (NWP) being </a:t>
            </a:r>
            <a:r>
              <a:rPr lang="en-US" dirty="0" smtClean="0"/>
              <a:t>developed by </a:t>
            </a:r>
            <a:r>
              <a:rPr lang="en-US" dirty="0"/>
              <a:t>Raytheon</a:t>
            </a:r>
          </a:p>
          <a:p>
            <a:pPr>
              <a:defRPr/>
            </a:pPr>
            <a:r>
              <a:rPr lang="en-US" dirty="0" smtClean="0"/>
              <a:t>Highlight activities associated with CSS-</a:t>
            </a:r>
            <a:r>
              <a:rPr lang="en-US" dirty="0" err="1" smtClean="0"/>
              <a:t>Wx</a:t>
            </a:r>
            <a:r>
              <a:rPr lang="en-US" dirty="0" smtClean="0"/>
              <a:t> and NWP system implementation</a:t>
            </a:r>
          </a:p>
          <a:p>
            <a:pPr lvl="1">
              <a:defRPr/>
            </a:pPr>
            <a:r>
              <a:rPr lang="en-US" dirty="0" smtClean="0"/>
              <a:t>Coordination activities</a:t>
            </a:r>
          </a:p>
          <a:p>
            <a:pPr lvl="1">
              <a:defRPr/>
            </a:pPr>
            <a:r>
              <a:rPr lang="en-US" dirty="0" smtClean="0"/>
              <a:t>Equipment at NEMC, ARTCC, and TRACON</a:t>
            </a:r>
          </a:p>
          <a:p>
            <a:pPr lvl="1">
              <a:defRPr/>
            </a:pPr>
            <a:r>
              <a:rPr lang="en-US" dirty="0" smtClean="0"/>
              <a:t>Training</a:t>
            </a:r>
            <a:endParaRPr lang="en-US" dirty="0"/>
          </a:p>
          <a:p>
            <a:pPr>
              <a:defRPr/>
            </a:pPr>
            <a:endParaRPr lang="en-US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5734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509226"/>
              </p:ext>
            </p:extLst>
          </p:nvPr>
        </p:nvGraphicFramePr>
        <p:xfrm>
          <a:off x="742950" y="1817216"/>
          <a:ext cx="7786067" cy="325092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87151"/>
                <a:gridCol w="1649458"/>
                <a:gridCol w="1649458"/>
              </a:tblGrid>
              <a:tr h="3031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latin typeface="Arial" pitchFamily="34" charset="0"/>
                          <a:cs typeface="Arial" pitchFamily="34" charset="0"/>
                        </a:rPr>
                        <a:t>Milestone 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CSS-</a:t>
                      </a:r>
                      <a:r>
                        <a:rPr lang="en-US" sz="1800" b="1" u="none" strike="noStrike" dirty="0" err="1" smtClean="0">
                          <a:latin typeface="Arial" pitchFamily="34" charset="0"/>
                          <a:cs typeface="Arial" pitchFamily="34" charset="0"/>
                        </a:rPr>
                        <a:t>Wx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NWP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/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Final Investment Decision (FID)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lvl="0" indent="-274320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Contract Award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2015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lvl="0" indent="-274320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Preliminary Design Review (PDR) Completed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June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Critical Design Review (CDR)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Completed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September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December 2016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Factory Acceptance Test (FAT) Completed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March 2018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February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Operational Test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(OT) Completed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November 2018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May 2020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Key Site Initial Operational Capability (IOC)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January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 2020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In</a:t>
                      </a:r>
                      <a:r>
                        <a:rPr lang="en-US" sz="14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Service Decision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September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April 2021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First Site Operational Readiness Date (ORD)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October 2019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May 2021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  <a:tr h="2947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Last Site ORD</a:t>
                      </a:r>
                      <a:endParaRPr lang="en-US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0580" marR="7842" marT="784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 2022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August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842" marR="7842" marT="7844" marB="0"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428625" y="511548"/>
            <a:ext cx="8229600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pPr algn="l">
              <a:buNone/>
            </a:pPr>
            <a:r>
              <a:rPr lang="en-US" sz="3600" dirty="0" smtClean="0">
                <a:cs typeface="Arial" pitchFamily="34" charset="0"/>
              </a:rPr>
              <a:t>CSS-</a:t>
            </a:r>
            <a:r>
              <a:rPr lang="en-US" sz="3600" dirty="0" err="1" smtClean="0">
                <a:cs typeface="Arial" pitchFamily="34" charset="0"/>
              </a:rPr>
              <a:t>Wx</a:t>
            </a:r>
            <a:r>
              <a:rPr lang="en-US" sz="3600" dirty="0">
                <a:cs typeface="Arial" pitchFamily="34" charset="0"/>
              </a:rPr>
              <a:t>/</a:t>
            </a:r>
            <a:r>
              <a:rPr lang="en-US" sz="3600" dirty="0" smtClean="0">
                <a:cs typeface="Arial" pitchFamily="34" charset="0"/>
              </a:rPr>
              <a:t>NWP APB Milestones 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76041" y="2075322"/>
            <a:ext cx="182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  <a:defRPr/>
            </a:pPr>
            <a:r>
              <a:rPr lang="en-US" sz="2400" b="1" dirty="0">
                <a:solidFill>
                  <a:srgbClr val="0000FF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sym typeface="Wingdings" pitchFamily="2" charset="2"/>
              </a:rPr>
              <a:t></a:t>
            </a:r>
            <a:endParaRPr lang="en-US" sz="2400" dirty="0">
              <a:solidFill>
                <a:srgbClr val="0000FF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6041" y="2347936"/>
            <a:ext cx="182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  <a:defRPr/>
            </a:pPr>
            <a:r>
              <a:rPr lang="en-US" sz="2400" b="1" dirty="0">
                <a:solidFill>
                  <a:srgbClr val="0000FF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sym typeface="Wingdings" pitchFamily="2" charset="2"/>
              </a:rPr>
              <a:t></a:t>
            </a:r>
            <a:endParaRPr lang="en-US" sz="2400" dirty="0">
              <a:solidFill>
                <a:srgbClr val="0000FF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581522" y="5266078"/>
            <a:ext cx="47524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Contract </a:t>
            </a:r>
            <a:r>
              <a:rPr lang="en-US" sz="1400" b="1" dirty="0"/>
              <a:t>a</a:t>
            </a:r>
            <a:r>
              <a:rPr lang="en-US" sz="1400" b="1" dirty="0" smtClean="0"/>
              <a:t>warded April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Working schedule is ahead of APB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619" y="5543563"/>
            <a:ext cx="827088" cy="260350"/>
          </a:xfrm>
          <a:prstGeom prst="rect">
            <a:avLst/>
          </a:prstGeom>
          <a:solidFill>
            <a:srgbClr val="0000FF"/>
          </a:solidFill>
        </p:spPr>
        <p:txBody>
          <a:bodyPr wrap="none">
            <a:spAutoFit/>
          </a:bodyPr>
          <a:lstStyle/>
          <a:p>
            <a:pPr>
              <a:buNone/>
              <a:defRPr/>
            </a:pPr>
            <a:r>
              <a:rPr lang="en-US" sz="1050" b="1" dirty="0">
                <a:solidFill>
                  <a:schemeClr val="bg1"/>
                </a:solidFill>
              </a:rPr>
              <a:t>Complete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16169" y="5546738"/>
            <a:ext cx="768350" cy="254000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>
              <a:buNone/>
              <a:defRPr/>
            </a:pPr>
            <a:r>
              <a:rPr lang="en-US" sz="1050" b="1" dirty="0">
                <a:solidFill>
                  <a:schemeClr val="bg1"/>
                </a:solidFill>
              </a:rPr>
              <a:t>On Track</a:t>
            </a: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5682644" y="5527688"/>
            <a:ext cx="515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None/>
            </a:pPr>
            <a:r>
              <a:rPr lang="en-US" sz="1200" b="1" u="sng" dirty="0"/>
              <a:t>Key: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9483" y="2638037"/>
            <a:ext cx="1825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None/>
              <a:defRPr/>
            </a:pPr>
            <a:r>
              <a:rPr lang="en-US" sz="2400" b="1" dirty="0">
                <a:solidFill>
                  <a:srgbClr val="0000FF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sym typeface="Wingdings" pitchFamily="2" charset="2"/>
              </a:rPr>
              <a:t></a:t>
            </a:r>
            <a:endParaRPr lang="en-US" sz="2400" dirty="0">
              <a:solidFill>
                <a:srgbClr val="0000FF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4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19"/>
          <p:cNvSpPr>
            <a:spLocks noChangeArrowheads="1"/>
          </p:cNvSpPr>
          <p:nvPr/>
        </p:nvSpPr>
        <p:spPr bwMode="auto">
          <a:xfrm>
            <a:off x="1736383" y="853437"/>
            <a:ext cx="2294729" cy="1463040"/>
          </a:xfrm>
          <a:prstGeom prst="homePlate">
            <a:avLst>
              <a:gd name="adj" fmla="val 70426"/>
            </a:avLst>
          </a:prstGeom>
          <a:solidFill>
            <a:srgbClr val="A9F797"/>
          </a:soli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718071" y="5756347"/>
            <a:ext cx="7710312" cy="2381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717550">
              <a:spcBef>
                <a:spcPct val="0"/>
              </a:spcBef>
              <a:buFontTx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CY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	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        2015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	 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      	2020			2030		</a:t>
            </a:r>
            <a:r>
              <a:rPr lang="en-US" sz="1200" b="1" dirty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ea typeface="MS PGothic" pitchFamily="34" charset="-128"/>
              </a:rPr>
              <a:t>             2040</a:t>
            </a:r>
            <a:endParaRPr lang="en-US" sz="1200" b="1" dirty="0">
              <a:solidFill>
                <a:schemeClr val="bg1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5" name="AutoShape 15"/>
          <p:cNvSpPr>
            <a:spLocks noChangeArrowheads="1"/>
          </p:cNvSpPr>
          <p:nvPr/>
        </p:nvSpPr>
        <p:spPr bwMode="auto">
          <a:xfrm>
            <a:off x="3023472" y="1376411"/>
            <a:ext cx="5006550" cy="403225"/>
          </a:xfrm>
          <a:prstGeom prst="homePlate">
            <a:avLst>
              <a:gd name="adj" fmla="val 99956"/>
            </a:avLst>
          </a:prstGeom>
          <a:gradFill flip="none" rotWithShape="1">
            <a:gsLst>
              <a:gs pos="0">
                <a:srgbClr val="009900">
                  <a:shade val="30000"/>
                  <a:satMod val="115000"/>
                </a:srgbClr>
              </a:gs>
              <a:gs pos="50000">
                <a:srgbClr val="009900">
                  <a:shade val="67500"/>
                  <a:satMod val="115000"/>
                </a:srgbClr>
              </a:gs>
              <a:gs pos="100000">
                <a:srgbClr val="0099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296" name="Text Box 16"/>
          <p:cNvSpPr txBox="1">
            <a:spLocks noChangeArrowheads="1"/>
          </p:cNvSpPr>
          <p:nvPr/>
        </p:nvSpPr>
        <p:spPr bwMode="auto">
          <a:xfrm>
            <a:off x="5018305" y="1496615"/>
            <a:ext cx="2652938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CSS-</a:t>
            </a:r>
            <a:r>
              <a:rPr lang="en-US" sz="1100" b="1" dirty="0" err="1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Wx</a:t>
            </a: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 Work Package 1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12297" name="AutoShape 18"/>
          <p:cNvSpPr>
            <a:spLocks noChangeArrowheads="1"/>
          </p:cNvSpPr>
          <p:nvPr/>
        </p:nvSpPr>
        <p:spPr bwMode="auto">
          <a:xfrm>
            <a:off x="3186001" y="1380534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03" name="AutoShape 19"/>
          <p:cNvSpPr>
            <a:spLocks noChangeArrowheads="1"/>
          </p:cNvSpPr>
          <p:nvPr/>
        </p:nvSpPr>
        <p:spPr bwMode="auto">
          <a:xfrm>
            <a:off x="1717384" y="3562816"/>
            <a:ext cx="2567694" cy="1431670"/>
          </a:xfrm>
          <a:prstGeom prst="homePlate">
            <a:avLst>
              <a:gd name="adj" fmla="val 63062"/>
            </a:avLst>
          </a:prstGeom>
          <a:solidFill>
            <a:srgbClr val="61D6FF"/>
          </a:soli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05" name="Rectangle 4"/>
          <p:cNvSpPr>
            <a:spLocks noChangeArrowheads="1"/>
          </p:cNvSpPr>
          <p:nvPr/>
        </p:nvSpPr>
        <p:spPr bwMode="auto">
          <a:xfrm>
            <a:off x="400050" y="164256"/>
            <a:ext cx="832253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sz="3600" b="1" dirty="0" smtClean="0">
                <a:solidFill>
                  <a:srgbClr val="1D2F68"/>
                </a:solidFill>
                <a:latin typeface="Arial" pitchFamily="34" charset="0"/>
              </a:rPr>
              <a:t>CSS-</a:t>
            </a:r>
            <a:r>
              <a:rPr lang="en-US" sz="3600" b="1" dirty="0" err="1" smtClean="0">
                <a:solidFill>
                  <a:srgbClr val="1D2F68"/>
                </a:solidFill>
                <a:latin typeface="Arial" pitchFamily="34" charset="0"/>
              </a:rPr>
              <a:t>Wx</a:t>
            </a:r>
            <a:r>
              <a:rPr lang="en-US" sz="3600" b="1" dirty="0" smtClean="0">
                <a:solidFill>
                  <a:srgbClr val="1D2F68"/>
                </a:solidFill>
                <a:latin typeface="Arial" pitchFamily="34" charset="0"/>
              </a:rPr>
              <a:t>/NWP Implementation</a:t>
            </a:r>
            <a:endParaRPr lang="en-US" sz="36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2327" name="AutoShape 31"/>
          <p:cNvSpPr>
            <a:spLocks noChangeArrowheads="1"/>
          </p:cNvSpPr>
          <p:nvPr/>
        </p:nvSpPr>
        <p:spPr bwMode="auto">
          <a:xfrm>
            <a:off x="1707654" y="2387648"/>
            <a:ext cx="3071176" cy="1115493"/>
          </a:xfrm>
          <a:prstGeom prst="homePlate">
            <a:avLst>
              <a:gd name="adj" fmla="val 85764"/>
            </a:avLst>
          </a:prstGeom>
          <a:gradFill rotWithShape="1">
            <a:gsLst>
              <a:gs pos="0">
                <a:srgbClr val="FF9933"/>
              </a:gs>
              <a:gs pos="100000">
                <a:srgbClr val="5C371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 anchor="ctr">
            <a:spAutoFit/>
          </a:bodyPr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38" name="Text Box 18"/>
          <p:cNvSpPr txBox="1">
            <a:spLocks noChangeArrowheads="1"/>
          </p:cNvSpPr>
          <p:nvPr/>
        </p:nvSpPr>
        <p:spPr bwMode="auto">
          <a:xfrm>
            <a:off x="3147892" y="1469434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IOC </a:t>
            </a:r>
          </a:p>
        </p:txBody>
      </p:sp>
      <p:sp>
        <p:nvSpPr>
          <p:cNvPr id="40" name="TextBox 18"/>
          <p:cNvSpPr txBox="1">
            <a:spLocks noChangeArrowheads="1"/>
          </p:cNvSpPr>
          <p:nvPr/>
        </p:nvSpPr>
        <p:spPr bwMode="auto">
          <a:xfrm>
            <a:off x="1708232" y="881682"/>
            <a:ext cx="240523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</a:pPr>
            <a:r>
              <a:rPr lang="en-US" altLang="en-US" sz="1200" b="1" u="sng" dirty="0" smtClean="0">
                <a:solidFill>
                  <a:srgbClr val="000000"/>
                </a:solidFill>
              </a:rPr>
              <a:t>Current </a:t>
            </a:r>
            <a:r>
              <a:rPr lang="en-US" altLang="en-US" sz="1200" b="1" u="sng" dirty="0" err="1" smtClean="0">
                <a:solidFill>
                  <a:srgbClr val="000000"/>
                </a:solidFill>
              </a:rPr>
              <a:t>Wx</a:t>
            </a:r>
            <a:r>
              <a:rPr lang="en-US" altLang="en-US" sz="1200" b="1" u="sng" dirty="0" smtClean="0">
                <a:solidFill>
                  <a:srgbClr val="000000"/>
                </a:solidFill>
              </a:rPr>
              <a:t> Dissemination: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WARP WINS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CDDS</a:t>
            </a:r>
          </a:p>
          <a:p>
            <a:pPr marL="171450" indent="-171450" eaLnBrk="1" hangingPunct="1">
              <a:spcBef>
                <a:spcPts val="600"/>
              </a:spcBef>
            </a:pPr>
            <a:endParaRPr lang="en-US" altLang="en-US" sz="300" b="1" dirty="0" smtClean="0">
              <a:solidFill>
                <a:srgbClr val="000000"/>
              </a:solidFill>
            </a:endParaRP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ITWS Web Server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CREWS</a:t>
            </a:r>
            <a:endParaRPr lang="en-US" altLang="en-US" sz="1200" b="1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707654" y="3546686"/>
            <a:ext cx="6311735" cy="1447800"/>
          </a:xfrm>
          <a:prstGeom prst="rect">
            <a:avLst/>
          </a:prstGeom>
          <a:noFill/>
          <a:ln w="28575">
            <a:solidFill>
              <a:srgbClr val="333399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1717383" y="853437"/>
            <a:ext cx="6302006" cy="1491208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TextBox 18"/>
          <p:cNvSpPr txBox="1">
            <a:spLocks noChangeArrowheads="1"/>
          </p:cNvSpPr>
          <p:nvPr/>
        </p:nvSpPr>
        <p:spPr bwMode="auto">
          <a:xfrm>
            <a:off x="1706663" y="3694321"/>
            <a:ext cx="1936749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None/>
            </a:pPr>
            <a:r>
              <a:rPr lang="en-US" altLang="en-US" sz="1200" b="1" u="sng" dirty="0" smtClean="0">
                <a:solidFill>
                  <a:srgbClr val="000000"/>
                </a:solidFill>
              </a:rPr>
              <a:t>Current </a:t>
            </a:r>
            <a:r>
              <a:rPr lang="en-US" altLang="en-US" sz="1200" b="1" u="sng" dirty="0" err="1" smtClean="0">
                <a:solidFill>
                  <a:srgbClr val="000000"/>
                </a:solidFill>
              </a:rPr>
              <a:t>Wx</a:t>
            </a:r>
            <a:r>
              <a:rPr lang="en-US" altLang="en-US" sz="1200" b="1" u="sng" dirty="0" smtClean="0">
                <a:solidFill>
                  <a:srgbClr val="000000"/>
                </a:solidFill>
              </a:rPr>
              <a:t> Processing: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WARP RAMP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CIWS</a:t>
            </a:r>
          </a:p>
          <a:p>
            <a:pPr marL="171450" indent="-171450" eaLnBrk="1" hangingPunct="1">
              <a:spcBef>
                <a:spcPts val="6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ITWS</a:t>
            </a:r>
          </a:p>
        </p:txBody>
      </p:sp>
      <p:sp>
        <p:nvSpPr>
          <p:cNvPr id="47" name="AutoShape 15"/>
          <p:cNvSpPr>
            <a:spLocks noChangeArrowheads="1"/>
          </p:cNvSpPr>
          <p:nvPr/>
        </p:nvSpPr>
        <p:spPr bwMode="auto">
          <a:xfrm>
            <a:off x="3023473" y="4114010"/>
            <a:ext cx="4995916" cy="403225"/>
          </a:xfrm>
          <a:prstGeom prst="homePlate">
            <a:avLst>
              <a:gd name="adj" fmla="val 99956"/>
            </a:avLst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xtLst/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8" name="Text Box 16"/>
          <p:cNvSpPr txBox="1">
            <a:spLocks noChangeArrowheads="1"/>
          </p:cNvSpPr>
          <p:nvPr/>
        </p:nvSpPr>
        <p:spPr bwMode="auto">
          <a:xfrm>
            <a:off x="5272847" y="4212011"/>
            <a:ext cx="1823865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NWP Work Package 1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49" name="AutoShape 18"/>
          <p:cNvSpPr>
            <a:spLocks noChangeArrowheads="1"/>
          </p:cNvSpPr>
          <p:nvPr/>
        </p:nvSpPr>
        <p:spPr bwMode="auto">
          <a:xfrm>
            <a:off x="3481807" y="4104485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3446882" y="4193385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IOC </a:t>
            </a:r>
          </a:p>
        </p:txBody>
      </p:sp>
      <p:sp>
        <p:nvSpPr>
          <p:cNvPr id="12311" name="AutoShape 40"/>
          <p:cNvSpPr>
            <a:spLocks noChangeArrowheads="1"/>
          </p:cNvSpPr>
          <p:nvPr/>
        </p:nvSpPr>
        <p:spPr bwMode="auto">
          <a:xfrm>
            <a:off x="3147892" y="2845102"/>
            <a:ext cx="4871497" cy="225425"/>
          </a:xfrm>
          <a:prstGeom prst="homePlate">
            <a:avLst>
              <a:gd name="adj" fmla="val 610032"/>
            </a:avLst>
          </a:prstGeom>
          <a:gradFill rotWithShape="1">
            <a:gsLst>
              <a:gs pos="0">
                <a:srgbClr val="FF9966"/>
              </a:gs>
              <a:gs pos="100000">
                <a:srgbClr val="76472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2312" name="Text Box 38"/>
          <p:cNvSpPr txBox="1">
            <a:spLocks noChangeArrowheads="1"/>
          </p:cNvSpPr>
          <p:nvPr/>
        </p:nvSpPr>
        <p:spPr bwMode="auto">
          <a:xfrm>
            <a:off x="4012460" y="2838525"/>
            <a:ext cx="185017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CSS-</a:t>
            </a:r>
            <a:r>
              <a:rPr lang="en-US" sz="1100" b="1" dirty="0" err="1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Wx</a:t>
            </a: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 Work Package 2</a:t>
            </a:r>
            <a:endParaRPr lang="en-US" sz="1100" b="1" dirty="0">
              <a:solidFill>
                <a:srgbClr val="000000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52" name="TextBox 18"/>
          <p:cNvSpPr txBox="1">
            <a:spLocks noChangeArrowheads="1"/>
          </p:cNvSpPr>
          <p:nvPr/>
        </p:nvSpPr>
        <p:spPr bwMode="auto">
          <a:xfrm>
            <a:off x="1725721" y="2341500"/>
            <a:ext cx="213391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300"/>
              </a:spcBef>
              <a:buNone/>
            </a:pPr>
            <a:r>
              <a:rPr lang="en-US" altLang="en-US" sz="1200" b="1" u="sng" dirty="0" smtClean="0">
                <a:solidFill>
                  <a:srgbClr val="000000"/>
                </a:solidFill>
              </a:rPr>
              <a:t>Legacy </a:t>
            </a:r>
            <a:r>
              <a:rPr lang="en-US" altLang="en-US" sz="1200" b="1" u="sng" dirty="0" err="1" smtClean="0">
                <a:solidFill>
                  <a:srgbClr val="000000"/>
                </a:solidFill>
              </a:rPr>
              <a:t>Wx</a:t>
            </a:r>
            <a:r>
              <a:rPr lang="en-US" altLang="en-US" sz="1200" b="1" u="sng" dirty="0" smtClean="0">
                <a:solidFill>
                  <a:srgbClr val="000000"/>
                </a:solidFill>
              </a:rPr>
              <a:t> Dissemination: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WMSCR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ADAS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ALDARS</a:t>
            </a:r>
          </a:p>
          <a:p>
            <a:pPr marL="171450" indent="-171450" eaLnBrk="1" hangingPunct="1">
              <a:spcBef>
                <a:spcPts val="300"/>
              </a:spcBef>
            </a:pPr>
            <a:r>
              <a:rPr lang="en-US" altLang="en-US" sz="1200" b="1" dirty="0" smtClean="0">
                <a:solidFill>
                  <a:srgbClr val="000000"/>
                </a:solidFill>
              </a:rPr>
              <a:t>WIFS</a:t>
            </a:r>
          </a:p>
        </p:txBody>
      </p:sp>
      <p:sp>
        <p:nvSpPr>
          <p:cNvPr id="53" name="AutoShape 40"/>
          <p:cNvSpPr>
            <a:spLocks noChangeArrowheads="1"/>
          </p:cNvSpPr>
          <p:nvPr/>
        </p:nvSpPr>
        <p:spPr bwMode="auto">
          <a:xfrm>
            <a:off x="3147892" y="5067264"/>
            <a:ext cx="4871497" cy="306520"/>
          </a:xfrm>
          <a:prstGeom prst="homePlate">
            <a:avLst>
              <a:gd name="adj" fmla="val 343996"/>
            </a:avLst>
          </a:prstGeom>
          <a:gradFill rotWithShape="1">
            <a:gsLst>
              <a:gs pos="0">
                <a:srgbClr val="CCECFF"/>
              </a:gs>
              <a:gs pos="100000">
                <a:srgbClr val="66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4" name="AutoShape 40"/>
          <p:cNvSpPr>
            <a:spLocks noChangeArrowheads="1"/>
          </p:cNvSpPr>
          <p:nvPr/>
        </p:nvSpPr>
        <p:spPr bwMode="auto">
          <a:xfrm>
            <a:off x="4366048" y="5422456"/>
            <a:ext cx="3637464" cy="295456"/>
          </a:xfrm>
          <a:prstGeom prst="homePlate">
            <a:avLst>
              <a:gd name="adj" fmla="val 343996"/>
            </a:avLst>
          </a:prstGeom>
          <a:gradFill rotWithShape="1">
            <a:gsLst>
              <a:gs pos="0">
                <a:srgbClr val="CCECFF"/>
              </a:gs>
              <a:gs pos="100000">
                <a:srgbClr val="66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800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4113464" y="5138566"/>
            <a:ext cx="1823865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NWP Work Package 2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868386" y="5508095"/>
            <a:ext cx="1823865" cy="20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en-US" sz="1100" b="1" dirty="0" smtClean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NWP Work Package 3</a:t>
            </a:r>
            <a:r>
              <a:rPr lang="en-US" sz="1100" b="1" dirty="0">
                <a:solidFill>
                  <a:srgbClr val="000000"/>
                </a:solidFill>
                <a:ea typeface="MS PGothic" pitchFamily="34" charset="-128"/>
                <a:cs typeface="Arial" pitchFamily="34" charset="0"/>
              </a:rPr>
              <a:t>	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250371" y="1383495"/>
            <a:ext cx="1407061" cy="35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 dirty="0" smtClean="0">
                <a:ea typeface="MS PGothic" pitchFamily="34" charset="-128"/>
                <a:cs typeface="Arial" pitchFamily="34" charset="0"/>
              </a:rPr>
              <a:t>CSS-</a:t>
            </a:r>
            <a:r>
              <a:rPr lang="en-US" sz="1800" b="1" dirty="0" err="1" smtClean="0">
                <a:ea typeface="MS PGothic" pitchFamily="34" charset="-128"/>
                <a:cs typeface="Arial" pitchFamily="34" charset="0"/>
              </a:rPr>
              <a:t>Wx</a:t>
            </a:r>
            <a:endParaRPr lang="en-US" sz="1800" b="1" dirty="0"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9" name="Text Box 18"/>
          <p:cNvSpPr txBox="1">
            <a:spLocks noChangeArrowheads="1"/>
          </p:cNvSpPr>
          <p:nvPr/>
        </p:nvSpPr>
        <p:spPr bwMode="auto">
          <a:xfrm>
            <a:off x="250372" y="4098721"/>
            <a:ext cx="1285576" cy="35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b="1" dirty="0" smtClean="0">
                <a:ea typeface="MS PGothic" pitchFamily="34" charset="-128"/>
                <a:cs typeface="Arial" pitchFamily="34" charset="0"/>
              </a:rPr>
              <a:t>NWP</a:t>
            </a:r>
            <a:endParaRPr lang="en-US" sz="1800" b="1" dirty="0">
              <a:ea typeface="MS PGothic" pitchFamily="34" charset="-128"/>
              <a:cs typeface="Arial" pitchFamily="34" charset="0"/>
            </a:endParaRPr>
          </a:p>
        </p:txBody>
      </p:sp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3" cstate="print"/>
          <a:srcRect b="23658"/>
          <a:stretch>
            <a:fillRect/>
          </a:stretch>
        </p:blipFill>
        <p:spPr bwMode="auto">
          <a:xfrm>
            <a:off x="6488723" y="971947"/>
            <a:ext cx="1382054" cy="27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4" cstate="print"/>
          <a:srcRect b="11749"/>
          <a:stretch>
            <a:fillRect/>
          </a:stretch>
        </p:blipFill>
        <p:spPr bwMode="auto">
          <a:xfrm>
            <a:off x="6533145" y="3699680"/>
            <a:ext cx="13633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78008" y="971947"/>
            <a:ext cx="2466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Contract Award: April 2015</a:t>
            </a:r>
            <a:endParaRPr lang="en-US" sz="1400" b="1" dirty="0"/>
          </a:p>
        </p:txBody>
      </p:sp>
      <p:sp>
        <p:nvSpPr>
          <p:cNvPr id="32" name="Rectangle 31"/>
          <p:cNvSpPr/>
          <p:nvPr/>
        </p:nvSpPr>
        <p:spPr>
          <a:xfrm>
            <a:off x="3889309" y="3660091"/>
            <a:ext cx="24667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Contract Award: April 2015</a:t>
            </a:r>
            <a:endParaRPr lang="en-US" sz="1400" b="1" dirty="0"/>
          </a:p>
        </p:txBody>
      </p:sp>
      <p:sp>
        <p:nvSpPr>
          <p:cNvPr id="33" name="AutoShape 18"/>
          <p:cNvSpPr>
            <a:spLocks noChangeArrowheads="1"/>
          </p:cNvSpPr>
          <p:nvPr/>
        </p:nvSpPr>
        <p:spPr bwMode="auto">
          <a:xfrm>
            <a:off x="3127765" y="2781375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3051556" y="2855035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IARD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6" name="AutoShape 18"/>
          <p:cNvSpPr>
            <a:spLocks noChangeArrowheads="1"/>
          </p:cNvSpPr>
          <p:nvPr/>
        </p:nvSpPr>
        <p:spPr bwMode="auto">
          <a:xfrm>
            <a:off x="3181565" y="5015179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3120596" y="5096459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IARD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1" name="AutoShape 18"/>
          <p:cNvSpPr>
            <a:spLocks noChangeArrowheads="1"/>
          </p:cNvSpPr>
          <p:nvPr/>
        </p:nvSpPr>
        <p:spPr bwMode="auto">
          <a:xfrm>
            <a:off x="3659141" y="1380534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3598172" y="1469434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ORD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43" name="AutoShape 18"/>
          <p:cNvSpPr>
            <a:spLocks noChangeArrowheads="1"/>
          </p:cNvSpPr>
          <p:nvPr/>
        </p:nvSpPr>
        <p:spPr bwMode="auto">
          <a:xfrm>
            <a:off x="3994217" y="4116390"/>
            <a:ext cx="269875" cy="396875"/>
          </a:xfrm>
          <a:prstGeom prst="diamond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pPr defTabSz="820738">
              <a:spcBef>
                <a:spcPct val="0"/>
              </a:spcBef>
              <a:buFontTx/>
              <a:buNone/>
            </a:pPr>
            <a:endParaRPr lang="en-US" sz="16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3933248" y="4205290"/>
            <a:ext cx="7429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900" b="1" dirty="0" smtClean="0">
                <a:solidFill>
                  <a:srgbClr val="FFFFFF"/>
                </a:solidFill>
                <a:ea typeface="MS PGothic" pitchFamily="34" charset="-128"/>
                <a:cs typeface="Arial" pitchFamily="34" charset="0"/>
              </a:rPr>
              <a:t>ORD</a:t>
            </a:r>
            <a:endParaRPr lang="en-US" sz="900" b="1" dirty="0">
              <a:solidFill>
                <a:srgbClr val="FFFFFF"/>
              </a:solidFill>
              <a:ea typeface="MS P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4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7675" y="2439988"/>
            <a:ext cx="8472488" cy="60960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Implementation Coordination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0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smtClean="0"/>
              <a:t>AJM-333 coordinating implementation activities for CSS-</a:t>
            </a:r>
            <a:r>
              <a:rPr lang="en-US" sz="2400" dirty="0" err="1" smtClean="0"/>
              <a:t>Wx</a:t>
            </a:r>
            <a:r>
              <a:rPr lang="en-US" sz="2400" dirty="0" smtClean="0"/>
              <a:t> and NWP</a:t>
            </a:r>
          </a:p>
          <a:p>
            <a:pPr lvl="1">
              <a:defRPr/>
            </a:pPr>
            <a:r>
              <a:rPr lang="en-US" sz="2000" dirty="0" smtClean="0"/>
              <a:t>Site surveys </a:t>
            </a:r>
          </a:p>
          <a:p>
            <a:pPr lvl="1">
              <a:defRPr/>
            </a:pPr>
            <a:r>
              <a:rPr lang="en-US" sz="2000" dirty="0" smtClean="0"/>
              <a:t>Site preparation</a:t>
            </a:r>
          </a:p>
          <a:p>
            <a:pPr lvl="1">
              <a:defRPr/>
            </a:pPr>
            <a:r>
              <a:rPr lang="en-US" sz="2000" dirty="0" smtClean="0"/>
              <a:t>and installations</a:t>
            </a:r>
          </a:p>
          <a:p>
            <a:pPr>
              <a:defRPr/>
            </a:pPr>
            <a:r>
              <a:rPr lang="en-US" sz="2400" dirty="0" smtClean="0"/>
              <a:t>Implementation </a:t>
            </a:r>
            <a:r>
              <a:rPr lang="en-US" sz="2400" dirty="0"/>
              <a:t>activities for both Programs may occur at different times for a given site</a:t>
            </a:r>
          </a:p>
          <a:p>
            <a:pPr>
              <a:defRPr/>
            </a:pPr>
            <a:r>
              <a:rPr lang="en-US" sz="2400" dirty="0" smtClean="0"/>
              <a:t>Exploring feasibility of conducting CSS-</a:t>
            </a:r>
            <a:r>
              <a:rPr lang="en-US" sz="2400" dirty="0" err="1" smtClean="0"/>
              <a:t>Wx</a:t>
            </a:r>
            <a:r>
              <a:rPr lang="en-US" sz="2400" dirty="0" smtClean="0"/>
              <a:t> and NWP Site Surveys at the facilities at the same time 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endParaRPr lang="en-US" sz="24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Implementation Coordination</a:t>
            </a:r>
          </a:p>
        </p:txBody>
      </p:sp>
    </p:spTree>
    <p:extLst>
      <p:ext uri="{BB962C8B-B14F-4D97-AF65-F5344CB8AC3E}">
        <p14:creationId xmlns:p14="http://schemas.microsoft.com/office/powerpoint/2010/main" val="367392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Submit </a:t>
            </a:r>
            <a:r>
              <a:rPr lang="en-US" sz="2000" dirty="0"/>
              <a:t>Needs Assessment Programs (NAP) entries for Engineering Services Support</a:t>
            </a:r>
            <a:endParaRPr lang="en-US" sz="1600" dirty="0"/>
          </a:p>
          <a:p>
            <a:pPr>
              <a:defRPr/>
            </a:pPr>
            <a:r>
              <a:rPr lang="en-US" sz="2000" dirty="0" smtClean="0"/>
              <a:t>Coordinate </a:t>
            </a:r>
            <a:r>
              <a:rPr lang="en-US" sz="2000" dirty="0"/>
              <a:t>with Program Implementation Managers (PIMs)</a:t>
            </a:r>
          </a:p>
          <a:p>
            <a:pPr>
              <a:defRPr/>
            </a:pPr>
            <a:r>
              <a:rPr lang="en-US" sz="2000" dirty="0" smtClean="0"/>
              <a:t>Submit Case Files / NAS Change Proposals (e.g.)</a:t>
            </a:r>
            <a:endParaRPr lang="en-US" sz="2400" dirty="0" smtClean="0"/>
          </a:p>
          <a:p>
            <a:pPr lvl="1">
              <a:defRPr/>
            </a:pPr>
            <a:r>
              <a:rPr lang="en-US" sz="1800" dirty="0" smtClean="0"/>
              <a:t>Connection to Facility Critical Power (Power NCPs)</a:t>
            </a:r>
          </a:p>
          <a:p>
            <a:pPr lvl="1">
              <a:defRPr/>
            </a:pPr>
            <a:r>
              <a:rPr lang="en-US" sz="1800" dirty="0" smtClean="0"/>
              <a:t>Base-lining of requirements (e.g. SSDs, IRDs, WSRDs)</a:t>
            </a:r>
          </a:p>
          <a:p>
            <a:pPr lvl="1">
              <a:defRPr/>
            </a:pPr>
            <a:r>
              <a:rPr lang="en-US" sz="1800" dirty="0" smtClean="0"/>
              <a:t>Key Site Test NAS Change Proposals (NCPs)</a:t>
            </a:r>
          </a:p>
          <a:p>
            <a:pPr>
              <a:defRPr/>
            </a:pPr>
            <a:r>
              <a:rPr lang="en-US" sz="2000" dirty="0"/>
              <a:t>Coordinate completion of applicable items on Operational Integration Board (OIB) Checklist and applicable In Service Review (ISR) Checklists</a:t>
            </a:r>
          </a:p>
          <a:p>
            <a:pPr>
              <a:defRPr/>
            </a:pPr>
            <a:endParaRPr lang="en-US" sz="2200" dirty="0" smtClean="0"/>
          </a:p>
          <a:p>
            <a:pPr marL="0" indent="0">
              <a:buNone/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Implementation Coordination Activities</a:t>
            </a:r>
          </a:p>
        </p:txBody>
      </p:sp>
    </p:spTree>
    <p:extLst>
      <p:ext uri="{BB962C8B-B14F-4D97-AF65-F5344CB8AC3E}">
        <p14:creationId xmlns:p14="http://schemas.microsoft.com/office/powerpoint/2010/main" val="62478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Working with Harris and Raytheon on the number of installation teams for CSS-</a:t>
            </a:r>
            <a:r>
              <a:rPr lang="en-US" sz="2000" dirty="0" err="1" smtClean="0"/>
              <a:t>Wx</a:t>
            </a:r>
            <a:r>
              <a:rPr lang="en-US" sz="2000" dirty="0" smtClean="0"/>
              <a:t> and NWP, respectively</a:t>
            </a:r>
          </a:p>
          <a:p>
            <a:pPr lvl="1">
              <a:defRPr/>
            </a:pPr>
            <a:r>
              <a:rPr lang="en-US" sz="1800" dirty="0" smtClean="0"/>
              <a:t>Each Contractor plans on multiple teams to install in parallel at different parts of the country</a:t>
            </a:r>
          </a:p>
          <a:p>
            <a:pPr lvl="2">
              <a:defRPr/>
            </a:pPr>
            <a:r>
              <a:rPr lang="en-US" sz="1600" dirty="0" smtClean="0"/>
              <a:t>Harris: 3 to 4 installation teams</a:t>
            </a:r>
          </a:p>
          <a:p>
            <a:pPr lvl="2">
              <a:defRPr/>
            </a:pPr>
            <a:r>
              <a:rPr lang="en-US" sz="1600" dirty="0" smtClean="0"/>
              <a:t>Raytheon: 3 installation teams</a:t>
            </a:r>
          </a:p>
          <a:p>
            <a:pPr>
              <a:defRPr/>
            </a:pPr>
            <a:r>
              <a:rPr lang="en-US" sz="2000" dirty="0" smtClean="0"/>
              <a:t>Approach is to install CSS-</a:t>
            </a:r>
            <a:r>
              <a:rPr lang="en-US" sz="2000" dirty="0" err="1" smtClean="0"/>
              <a:t>Wx</a:t>
            </a:r>
            <a:r>
              <a:rPr lang="en-US" sz="2000" dirty="0" smtClean="0"/>
              <a:t> equipment at facilities ahead of NWP</a:t>
            </a:r>
            <a:endParaRPr lang="en-US" sz="1600" dirty="0" smtClean="0"/>
          </a:p>
          <a:p>
            <a:pPr>
              <a:defRPr/>
            </a:pPr>
            <a:r>
              <a:rPr lang="en-US" sz="2000" dirty="0" smtClean="0"/>
              <a:t>Coordinate deployment sequence for both CSS-</a:t>
            </a:r>
            <a:r>
              <a:rPr lang="en-US" sz="2000" dirty="0" err="1" smtClean="0"/>
              <a:t>Wx</a:t>
            </a:r>
            <a:r>
              <a:rPr lang="en-US" sz="2000" dirty="0" smtClean="0"/>
              <a:t> and NWP</a:t>
            </a:r>
          </a:p>
          <a:p>
            <a:pPr>
              <a:defRPr/>
            </a:pPr>
            <a:r>
              <a:rPr lang="en-US" sz="2000" dirty="0" smtClean="0"/>
              <a:t>Install at Key Site Systems</a:t>
            </a:r>
          </a:p>
          <a:p>
            <a:pPr>
              <a:defRPr/>
            </a:pPr>
            <a:r>
              <a:rPr lang="en-US" sz="2000" dirty="0" smtClean="0"/>
              <a:t>Deploy systems at remainder of sites</a:t>
            </a:r>
          </a:p>
          <a:p>
            <a:pPr>
              <a:defRPr/>
            </a:pPr>
            <a:r>
              <a:rPr lang="en-US" sz="2000" dirty="0" smtClean="0"/>
              <a:t>Each Vendor will utilize multiple deployment teams </a:t>
            </a:r>
          </a:p>
          <a:p>
            <a:pPr marL="0" indent="0">
              <a:buNone/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Installation Activities</a:t>
            </a:r>
          </a:p>
        </p:txBody>
      </p:sp>
    </p:spTree>
    <p:extLst>
      <p:ext uri="{BB962C8B-B14F-4D97-AF65-F5344CB8AC3E}">
        <p14:creationId xmlns:p14="http://schemas.microsoft.com/office/powerpoint/2010/main" val="1602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CSS-</a:t>
            </a:r>
            <a:r>
              <a:rPr lang="en-US" sz="2000" dirty="0" err="1" smtClean="0"/>
              <a:t>Wx</a:t>
            </a:r>
            <a:r>
              <a:rPr lang="en-US" sz="2000" dirty="0" smtClean="0"/>
              <a:t> and NWP Programs are conducting transition planning</a:t>
            </a:r>
          </a:p>
          <a:p>
            <a:pPr lvl="1">
              <a:defRPr/>
            </a:pPr>
            <a:r>
              <a:rPr lang="en-US" sz="1800" dirty="0" smtClean="0"/>
              <a:t>Minimize impact to users during implementation / transition</a:t>
            </a:r>
          </a:p>
          <a:p>
            <a:pPr lvl="1">
              <a:defRPr/>
            </a:pPr>
            <a:r>
              <a:rPr lang="en-US" sz="1800" dirty="0" smtClean="0"/>
              <a:t>Transition users from legacy weather systems to </a:t>
            </a:r>
            <a:r>
              <a:rPr lang="en-US" sz="1800" dirty="0" err="1" smtClean="0"/>
              <a:t>NextGen</a:t>
            </a:r>
            <a:endParaRPr lang="en-US" sz="1800" dirty="0"/>
          </a:p>
          <a:p>
            <a:pPr>
              <a:defRPr/>
            </a:pPr>
            <a:r>
              <a:rPr lang="en-US" sz="2000" dirty="0"/>
              <a:t>As part of the CSS-</a:t>
            </a:r>
            <a:r>
              <a:rPr lang="en-US" sz="2000" dirty="0" err="1"/>
              <a:t>Wx</a:t>
            </a:r>
            <a:r>
              <a:rPr lang="en-US" sz="2000" dirty="0"/>
              <a:t> and NWP Implementation, the systems will need to co-exist with legacy for a period of time</a:t>
            </a:r>
          </a:p>
          <a:p>
            <a:pPr>
              <a:defRPr/>
            </a:pPr>
            <a:r>
              <a:rPr lang="en-US" sz="2000" dirty="0"/>
              <a:t>Dual Operations will occur as much as possible during transition </a:t>
            </a:r>
            <a:r>
              <a:rPr lang="en-US" sz="2000" dirty="0" smtClean="0"/>
              <a:t>period</a:t>
            </a:r>
            <a:endParaRPr lang="en-US" sz="2000" dirty="0"/>
          </a:p>
          <a:p>
            <a:pPr lvl="1">
              <a:defRPr/>
            </a:pPr>
            <a:r>
              <a:rPr lang="en-US" sz="1800" dirty="0"/>
              <a:t>Acquisition of information  from data sources will occur simultaneously </a:t>
            </a:r>
            <a:endParaRPr lang="en-US" sz="1800" dirty="0" smtClean="0"/>
          </a:p>
          <a:p>
            <a:pPr lvl="2">
              <a:defRPr/>
            </a:pPr>
            <a:r>
              <a:rPr lang="en-US" sz="1600" dirty="0"/>
              <a:t>e</a:t>
            </a:r>
            <a:r>
              <a:rPr lang="en-US" sz="1600" dirty="0" smtClean="0"/>
              <a:t>.g., NEXRAD, TDWR</a:t>
            </a:r>
          </a:p>
          <a:p>
            <a:pPr lvl="1">
              <a:defRPr/>
            </a:pPr>
            <a:r>
              <a:rPr lang="en-US" sz="1800" dirty="0"/>
              <a:t>Display of Information</a:t>
            </a:r>
          </a:p>
          <a:p>
            <a:pPr lvl="2">
              <a:defRPr/>
            </a:pPr>
            <a:r>
              <a:rPr lang="en-US" sz="1600" dirty="0"/>
              <a:t>Legacy Weather Displays along with AWDs</a:t>
            </a:r>
          </a:p>
          <a:p>
            <a:pPr lvl="2">
              <a:defRPr/>
            </a:pPr>
            <a:endParaRPr lang="en-US" sz="1000" dirty="0" smtClean="0"/>
          </a:p>
          <a:p>
            <a:pPr marL="0" indent="0">
              <a:buNone/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Transition Planning</a:t>
            </a:r>
          </a:p>
        </p:txBody>
      </p:sp>
    </p:spTree>
    <p:extLst>
      <p:ext uri="{BB962C8B-B14F-4D97-AF65-F5344CB8AC3E}">
        <p14:creationId xmlns:p14="http://schemas.microsoft.com/office/powerpoint/2010/main" val="11612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/>
              <a:t>CSS-</a:t>
            </a:r>
            <a:r>
              <a:rPr lang="en-US" sz="3600" dirty="0" err="1" smtClean="0"/>
              <a:t>Wx</a:t>
            </a:r>
            <a:r>
              <a:rPr lang="en-US" sz="3600" dirty="0" smtClean="0"/>
              <a:t> </a:t>
            </a:r>
            <a:r>
              <a:rPr lang="en-US" sz="3600" dirty="0"/>
              <a:t>and NWP Key </a:t>
            </a:r>
            <a:r>
              <a:rPr lang="en-US" sz="3600" dirty="0" smtClean="0"/>
              <a:t>Sites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07272848"/>
              </p:ext>
            </p:extLst>
          </p:nvPr>
        </p:nvGraphicFramePr>
        <p:xfrm>
          <a:off x="487680" y="1082040"/>
          <a:ext cx="7890235" cy="4474131"/>
        </p:xfrm>
        <a:graphic>
          <a:graphicData uri="http://schemas.openxmlformats.org/drawingml/2006/table">
            <a:tbl>
              <a:tblPr firstRow="1" firstCol="1" bandRow="1"/>
              <a:tblGrid>
                <a:gridCol w="1508288"/>
                <a:gridCol w="2224726"/>
                <a:gridCol w="1093509"/>
                <a:gridCol w="1357460"/>
                <a:gridCol w="857839"/>
                <a:gridCol w="848413"/>
              </a:tblGrid>
              <a:tr h="6597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Key Site Locations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Facility Type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CSS-Wx Key Sites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NWP Key Sites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2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Area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Facility Name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Processor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AWD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Area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Domain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TRACON (A80)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TRACON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Terminal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ARTCC (ZTL)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Atlanta Tower (ATL)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Dekalb-Peachtree Tower (PDK)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Area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NEMC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Domain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TRACON (S56)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TRACON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Terminal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ARTCC (ZLC)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Salt Lake City Tower (SLC)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New York Area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New York ARTCC (ZNY)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Central Florida Area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Central Florida TRACON (F11)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TRACON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Terminal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Jacksonville ARTCC (ZJX)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ARTCC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 Node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Tampa Tower (TPA)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Orlando Tower (MCO)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9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Daytona Beach Tower (DAB)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Fort Myers Tower (RSW)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Sanford Tower (SFB)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ATCT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1F497D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 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solidFill>
                            <a:srgbClr val="00206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Dedicated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695" marR="536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3633" y="5602424"/>
            <a:ext cx="4509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NOTE:  Key Sites are identified in Green Highlights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5970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934" y="315913"/>
            <a:ext cx="8498515" cy="609600"/>
          </a:xfrm>
        </p:spPr>
        <p:txBody>
          <a:bodyPr/>
          <a:lstStyle/>
          <a:p>
            <a:r>
              <a:rPr lang="en-US" sz="3200" dirty="0" smtClean="0"/>
              <a:t>CSS-</a:t>
            </a:r>
            <a:r>
              <a:rPr lang="en-US" sz="3200" dirty="0" err="1" smtClean="0"/>
              <a:t>Wx</a:t>
            </a:r>
            <a:r>
              <a:rPr lang="en-US" sz="3200" dirty="0" smtClean="0"/>
              <a:t> and NWP Combined Rack Count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" y="1457109"/>
            <a:ext cx="8553451" cy="4743666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2000" b="1" dirty="0" smtClean="0"/>
              <a:t>Central Node – 4 to 6 Racks</a:t>
            </a:r>
          </a:p>
          <a:p>
            <a:pPr lvl="1">
              <a:buNone/>
            </a:pPr>
            <a:endParaRPr lang="en-US" sz="1200" b="1" dirty="0" smtClean="0"/>
          </a:p>
          <a:p>
            <a:pPr lvl="2">
              <a:buFont typeface="Arial" pitchFamily="34" charset="0"/>
              <a:buChar char="•"/>
            </a:pPr>
            <a:r>
              <a:rPr lang="en-US" b="1" dirty="0" smtClean="0"/>
              <a:t>ARTCC – 2 Racks</a:t>
            </a:r>
          </a:p>
          <a:p>
            <a:pPr lvl="1">
              <a:buNone/>
            </a:pPr>
            <a:endParaRPr lang="en-US" sz="1200" b="1" dirty="0" smtClean="0"/>
          </a:p>
          <a:p>
            <a:pPr lvl="3">
              <a:buFont typeface="Arial" pitchFamily="34" charset="0"/>
              <a:buChar char="•"/>
            </a:pPr>
            <a:r>
              <a:rPr lang="en-US" sz="2000" b="1" dirty="0" smtClean="0"/>
              <a:t>ATCSCC – 1 Rack</a:t>
            </a:r>
          </a:p>
          <a:p>
            <a:pPr lvl="3">
              <a:buNone/>
            </a:pPr>
            <a:endParaRPr lang="en-US" sz="1200" b="1" dirty="0" smtClean="0"/>
          </a:p>
          <a:p>
            <a:pPr lvl="4">
              <a:buFont typeface="Arial" pitchFamily="34" charset="0"/>
              <a:buChar char="•"/>
            </a:pPr>
            <a:r>
              <a:rPr lang="en-US" sz="2000" b="1" dirty="0" smtClean="0"/>
              <a:t>TRACON – 2 Racks</a:t>
            </a:r>
          </a:p>
          <a:p>
            <a:pPr lvl="3">
              <a:buNone/>
            </a:pPr>
            <a:endParaRPr lang="en-US" sz="1200" b="1" dirty="0" smtClean="0"/>
          </a:p>
          <a:p>
            <a:pPr lvl="5">
              <a:buFont typeface="Arial" pitchFamily="34" charset="0"/>
              <a:buChar char="•"/>
            </a:pPr>
            <a:r>
              <a:rPr lang="en-US" sz="2000" b="1" dirty="0" smtClean="0"/>
              <a:t>WJHTC\PSF – 4\4 Racks</a:t>
            </a:r>
          </a:p>
          <a:p>
            <a:pPr lvl="5">
              <a:buNone/>
            </a:pPr>
            <a:endParaRPr lang="en-US" sz="1200" b="1" dirty="0" smtClean="0"/>
          </a:p>
          <a:p>
            <a:pPr lvl="6">
              <a:buFont typeface="Arial" pitchFamily="34" charset="0"/>
              <a:buChar char="•"/>
            </a:pPr>
            <a:r>
              <a:rPr lang="en-US" sz="2000" b="1" dirty="0" smtClean="0"/>
              <a:t>CERAP – 1 Rack</a:t>
            </a:r>
          </a:p>
          <a:p>
            <a:pPr lvl="1">
              <a:buNone/>
            </a:pPr>
            <a:endParaRPr lang="en-US" sz="1200" b="1" dirty="0" smtClean="0"/>
          </a:p>
          <a:p>
            <a:pPr lvl="7">
              <a:buFont typeface="Arial" pitchFamily="34" charset="0"/>
              <a:buChar char="•"/>
            </a:pPr>
            <a:r>
              <a:rPr lang="en-US" sz="2000" b="1" dirty="0" smtClean="0"/>
              <a:t>CERAP, San Juan – 2 Racks</a:t>
            </a:r>
            <a:endParaRPr lang="en-US" sz="2000" b="1" dirty="0"/>
          </a:p>
          <a:p>
            <a:pPr>
              <a:buNone/>
            </a:pPr>
            <a:r>
              <a:rPr lang="en-US" sz="2000" dirty="0" smtClean="0"/>
              <a:t>				</a:t>
            </a:r>
            <a:endParaRPr lang="en-US" sz="1600" dirty="0" smtClean="0"/>
          </a:p>
          <a:p>
            <a:pPr marL="342900" lvl="5" indent="-342900" eaLnBrk="0" hangingPunct="0">
              <a:buNone/>
            </a:pPr>
            <a:r>
              <a:rPr lang="en-US" sz="2000" dirty="0" smtClean="0"/>
              <a:t>				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63" y="2467925"/>
            <a:ext cx="1714501" cy="351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275" y="1339660"/>
            <a:ext cx="32670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6921988" y="3831707"/>
            <a:ext cx="2086138" cy="144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1400" dirty="0" smtClean="0"/>
              <a:t>Equipment at:</a:t>
            </a:r>
          </a:p>
          <a:p>
            <a:pPr lvl="1"/>
            <a:r>
              <a:rPr lang="en-US" sz="1400" dirty="0" smtClean="0"/>
              <a:t>2 NEMCs</a:t>
            </a:r>
          </a:p>
          <a:p>
            <a:pPr lvl="1"/>
            <a:r>
              <a:rPr lang="en-US" sz="1400" dirty="0" smtClean="0"/>
              <a:t>21 ARTCCs,</a:t>
            </a:r>
          </a:p>
          <a:p>
            <a:pPr lvl="1"/>
            <a:r>
              <a:rPr lang="en-US" sz="1400" dirty="0" smtClean="0"/>
              <a:t> 3 CERAPs</a:t>
            </a:r>
          </a:p>
          <a:p>
            <a:pPr lvl="1"/>
            <a:r>
              <a:rPr lang="en-US" sz="1400" dirty="0" smtClean="0"/>
              <a:t>33 TRACONs</a:t>
            </a:r>
          </a:p>
          <a:p>
            <a:pPr lvl="1"/>
            <a:r>
              <a:rPr lang="en-US" sz="1400" dirty="0" smtClean="0"/>
              <a:t>ATCSCC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1802464" y="5621617"/>
            <a:ext cx="541205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/>
              <a:t>Note: Quantities are subject to change based on Critical Design Review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120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26770"/>
            <a:ext cx="1208771" cy="5281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539099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 – Rack 1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020812"/>
            <a:ext cx="6858000" cy="399613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CSS-Wx Switch_C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Nexus 9300 Switch (N9K-C9372PX)</a:t>
            </a:r>
          </a:p>
          <a:p>
            <a:r>
              <a:rPr lang="en-US" sz="1800" dirty="0" smtClean="0"/>
              <a:t>Quantity:	</a:t>
            </a:r>
            <a:r>
              <a:rPr lang="en-US" sz="1800" b="0" dirty="0" smtClean="0"/>
              <a:t>2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48 	- 10G SFP+ Ports</a:t>
            </a:r>
          </a:p>
          <a:p>
            <a:pPr defTabSz="400050"/>
            <a:r>
              <a:rPr lang="en-US" sz="1800" b="0" dirty="0" smtClean="0"/>
              <a:t>6 	- 40G QSFP+ Ports</a:t>
            </a:r>
          </a:p>
          <a:p>
            <a:pPr defTabSz="400050"/>
            <a:r>
              <a:rPr lang="en-US" sz="1800" b="0" dirty="0" smtClean="0"/>
              <a:t>Cisco Virtual PortChannel (vPC)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Both switches to look and function as one switch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When redundant connections are present and configured, bandwidth is doubled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In event of failure, remaining switch handles full communications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81144"/>
            <a:ext cx="6858000" cy="83463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1464469" y="981145"/>
            <a:ext cx="428625" cy="1345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4469" y="1478060"/>
            <a:ext cx="428625" cy="3377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4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xtGen foundational, Transformational, and Implementation programs." title="Background Image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8247" y="210478"/>
            <a:ext cx="8472488" cy="609600"/>
          </a:xfrm>
        </p:spPr>
        <p:txBody>
          <a:bodyPr/>
          <a:lstStyle/>
          <a:p>
            <a:r>
              <a:rPr lang="en-US" sz="3600" dirty="0"/>
              <a:t>Delivering NextGen Improvements</a:t>
            </a: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white">
          <a:xfrm>
            <a:off x="888024" y="1008235"/>
            <a:ext cx="271219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C0504D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1D2F68"/>
                </a:solidFill>
                <a:latin typeface="Arial" charset="0"/>
                <a:cs typeface="Arial" charset="0"/>
              </a:rPr>
              <a:t>Legacy System</a:t>
            </a:r>
          </a:p>
        </p:txBody>
      </p:sp>
      <p:sp>
        <p:nvSpPr>
          <p:cNvPr id="4" name="Text Box 38"/>
          <p:cNvSpPr txBox="1">
            <a:spLocks noChangeArrowheads="1"/>
          </p:cNvSpPr>
          <p:nvPr/>
        </p:nvSpPr>
        <p:spPr bwMode="white">
          <a:xfrm>
            <a:off x="5158246" y="1009823"/>
            <a:ext cx="2219325" cy="33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C0504D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1D2F68"/>
                </a:solidFill>
                <a:latin typeface="Arial" charset="0"/>
                <a:cs typeface="Arial" charset="0"/>
              </a:rPr>
              <a:t>NextGen</a:t>
            </a:r>
          </a:p>
        </p:txBody>
      </p:sp>
      <p:sp>
        <p:nvSpPr>
          <p:cNvPr id="5" name="Text Box 41"/>
          <p:cNvSpPr txBox="1">
            <a:spLocks noChangeArrowheads="1"/>
          </p:cNvSpPr>
          <p:nvPr/>
        </p:nvSpPr>
        <p:spPr bwMode="white">
          <a:xfrm>
            <a:off x="2863" y="1276261"/>
            <a:ext cx="36988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Radar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Inefficient Routes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Voice Communications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Disparate Information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Fragmented  Weather Forecasting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Weather Restricted Visibility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Forensic Safety Systems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Nationwide Focus</a:t>
            </a:r>
          </a:p>
        </p:txBody>
      </p:sp>
      <p:sp>
        <p:nvSpPr>
          <p:cNvPr id="6" name="Text Box 42"/>
          <p:cNvSpPr txBox="1">
            <a:spLocks noChangeArrowheads="1"/>
          </p:cNvSpPr>
          <p:nvPr/>
        </p:nvSpPr>
        <p:spPr bwMode="white">
          <a:xfrm>
            <a:off x="5082863" y="1276261"/>
            <a:ext cx="35607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Satellite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Performance Based Navigation (fuel savings)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Voice &amp; Digital Communications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Automated Decision Support Tools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Integrated Weather Information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Improved Access in Low Visibility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Prognostic Safety Systems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Font typeface="Wingdings" charset="0"/>
              <a:buNone/>
              <a:defRPr/>
            </a:pPr>
            <a:r>
              <a:rPr lang="en-US" sz="12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Focus on Congested Metroplexes</a:t>
            </a:r>
          </a:p>
        </p:txBody>
      </p:sp>
      <p:sp>
        <p:nvSpPr>
          <p:cNvPr id="21" name="Line 15" descr="line" title="Decorative Element"/>
          <p:cNvSpPr>
            <a:spLocks noChangeShapeType="1"/>
          </p:cNvSpPr>
          <p:nvPr/>
        </p:nvSpPr>
        <p:spPr bwMode="auto">
          <a:xfrm>
            <a:off x="1491198" y="1328660"/>
            <a:ext cx="212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Line 15" descr="Line" title="Decorative Element"/>
          <p:cNvSpPr>
            <a:spLocks noChangeShapeType="1"/>
          </p:cNvSpPr>
          <p:nvPr/>
        </p:nvSpPr>
        <p:spPr bwMode="auto">
          <a:xfrm>
            <a:off x="5159063" y="1325664"/>
            <a:ext cx="2120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37573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54290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732711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192376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09703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285012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475938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AutoShape 9" descr="right facing arrow" title="Decorative Element"/>
          <p:cNvSpPr>
            <a:spLocks noChangeAspect="1" noChangeArrowheads="1"/>
          </p:cNvSpPr>
          <p:nvPr/>
        </p:nvSpPr>
        <p:spPr bwMode="auto">
          <a:xfrm>
            <a:off x="4065265" y="2647594"/>
            <a:ext cx="647694" cy="1177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3266" y="6611779"/>
            <a:ext cx="8577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AE13CAE-1740-4A80-8C3E-8F8A7440AB44}" type="slidenum">
              <a:rPr lang="en-US" sz="1000" b="1" smtClean="0">
                <a:solidFill>
                  <a:schemeClr val="bg1"/>
                </a:solidFill>
              </a:rPr>
              <a:pPr algn="r"/>
              <a:t>3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2843" y="3032013"/>
            <a:ext cx="57183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u="sng" dirty="0">
                <a:hlinkClick r:id="rId4"/>
              </a:rPr>
              <a:t>https://www.faa.gov/nextgen/programs</a:t>
            </a:r>
            <a:endParaRPr lang="en-US" sz="1600" dirty="0"/>
          </a:p>
        </p:txBody>
      </p:sp>
      <p:sp>
        <p:nvSpPr>
          <p:cNvPr id="20" name="Oval 19"/>
          <p:cNvSpPr/>
          <p:nvPr/>
        </p:nvSpPr>
        <p:spPr bwMode="auto">
          <a:xfrm>
            <a:off x="7063409" y="4631635"/>
            <a:ext cx="821635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5572540" y="5059018"/>
            <a:ext cx="960783" cy="457200"/>
          </a:xfrm>
          <a:prstGeom prst="ellipse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19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592" y="930910"/>
            <a:ext cx="6858000" cy="8442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42" y="786130"/>
            <a:ext cx="1208771" cy="5281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40979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 – Rack 1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071612"/>
            <a:ext cx="6858000" cy="399613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Fabric Interconnect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UCS Fabric Interconnect (UCS-FI-6248PUP)</a:t>
            </a:r>
          </a:p>
          <a:p>
            <a:r>
              <a:rPr lang="en-US" sz="1800" dirty="0" smtClean="0"/>
              <a:t>Quantity:	</a:t>
            </a:r>
            <a:r>
              <a:rPr lang="en-US" sz="1800" b="0" dirty="0" smtClean="0"/>
              <a:t>2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32 	- Unified Ports</a:t>
            </a:r>
          </a:p>
          <a:p>
            <a:pPr defTabSz="400050"/>
            <a:r>
              <a:rPr lang="en-US" sz="1800" b="0" dirty="0" smtClean="0"/>
              <a:t>Combines Communication and Storage traffic over redundant paired 40G connections</a:t>
            </a:r>
          </a:p>
          <a:p>
            <a:pPr defTabSz="400050"/>
            <a:r>
              <a:rPr lang="en-US" sz="1800" b="0" dirty="0" smtClean="0"/>
              <a:t>Cisco UCS Manager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Allows for full configuration of all connected servers</a:t>
            </a:r>
          </a:p>
          <a:p>
            <a:pPr marL="573088" lvl="1" indent="-342900" defTabSz="400050"/>
            <a:r>
              <a:rPr lang="en-US" sz="1800" dirty="0" smtClean="0"/>
              <a:t>BIOS, Firmware, UUIDs, WWIDs, etc…</a:t>
            </a:r>
            <a:endParaRPr lang="en-US" sz="1800" b="0" dirty="0" smtClean="0"/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40506"/>
            <a:ext cx="428625" cy="6178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775135"/>
            <a:ext cx="428625" cy="797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5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57250"/>
            <a:ext cx="1208771" cy="52816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1011627"/>
            <a:ext cx="6858000" cy="16029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9765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</a:t>
            </a:r>
            <a:r>
              <a:rPr lang="en-US" sz="3200" dirty="0">
                <a:solidFill>
                  <a:srgbClr val="002060"/>
                </a:solidFill>
              </a:rPr>
              <a:t>Hardware – Rack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911040"/>
            <a:ext cx="6858000" cy="3227825"/>
          </a:xfrm>
        </p:spPr>
        <p:txBody>
          <a:bodyPr>
            <a:normAutofit/>
          </a:bodyPr>
          <a:lstStyle/>
          <a:p>
            <a:r>
              <a:rPr lang="en-US" sz="1800" dirty="0" smtClean="0"/>
              <a:t>Storage Node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UCS C240 M4 </a:t>
            </a:r>
            <a:r>
              <a:rPr lang="en-US" sz="1800" b="0" dirty="0"/>
              <a:t>(UCSC-C240-M4L)</a:t>
            </a:r>
            <a:endParaRPr lang="en-US" sz="1800" b="0" dirty="0" smtClean="0"/>
          </a:p>
          <a:p>
            <a:r>
              <a:rPr lang="en-US" sz="1800" dirty="0" smtClean="0"/>
              <a:t>Quantity:	</a:t>
            </a:r>
            <a:r>
              <a:rPr lang="en-US" sz="1800" b="0" dirty="0"/>
              <a:t>5</a:t>
            </a:r>
            <a:r>
              <a:rPr lang="en-US" sz="1800" b="0" dirty="0" smtClean="0"/>
              <a:t> (1-to-n architecture allows for future growth)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CPU	- Two </a:t>
            </a:r>
            <a:r>
              <a:rPr lang="en-US" sz="1800" b="0" dirty="0"/>
              <a:t>6</a:t>
            </a:r>
            <a:r>
              <a:rPr lang="en-US" sz="1800" b="0" dirty="0" smtClean="0"/>
              <a:t>-core 1.90 GHz Intel Haswell (E5-2609)</a:t>
            </a:r>
          </a:p>
          <a:p>
            <a:pPr defTabSz="400050"/>
            <a:r>
              <a:rPr lang="en-US" sz="1800" b="0" dirty="0" smtClean="0"/>
              <a:t>RAM	- 96 GB</a:t>
            </a:r>
          </a:p>
          <a:p>
            <a:pPr defTabSz="400050"/>
            <a:r>
              <a:rPr lang="en-US" sz="1800" b="0" dirty="0" smtClean="0"/>
              <a:t>HDD	- Two 480 GB SDD (OS)</a:t>
            </a:r>
          </a:p>
          <a:p>
            <a:pPr defTabSz="400050"/>
            <a:r>
              <a:rPr lang="en-US" sz="1800" b="0" dirty="0"/>
              <a:t>	</a:t>
            </a:r>
            <a:r>
              <a:rPr lang="en-US" sz="1800" b="0" dirty="0" smtClean="0"/>
              <a:t>	- Twelve 6 TB SAS 7.2K RPM HDD (Storage)</a:t>
            </a:r>
          </a:p>
          <a:p>
            <a:pPr defTabSz="400050"/>
            <a:r>
              <a:rPr lang="en-US" sz="1800" b="0" dirty="0" smtClean="0"/>
              <a:t>Will utilize GlusterFS to handle distributed storage</a:t>
            </a:r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6850" y="1011627"/>
            <a:ext cx="426244" cy="246486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6850" y="2614560"/>
            <a:ext cx="426244" cy="22633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6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48" y="844634"/>
            <a:ext cx="1207008" cy="52739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80010"/>
            <a:ext cx="6858000" cy="8568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9765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 – </a:t>
            </a:r>
            <a:r>
              <a:rPr lang="en-US" sz="3200" dirty="0">
                <a:solidFill>
                  <a:srgbClr val="002060"/>
                </a:solidFill>
              </a:rPr>
              <a:t>Rack </a:t>
            </a:r>
            <a:r>
              <a:rPr lang="en-US" sz="3200" dirty="0" smtClean="0">
                <a:solidFill>
                  <a:srgbClr val="002060"/>
                </a:solidFill>
              </a:rPr>
              <a:t>2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122412"/>
            <a:ext cx="6858000" cy="3996133"/>
          </a:xfrm>
        </p:spPr>
        <p:txBody>
          <a:bodyPr>
            <a:normAutofit/>
          </a:bodyPr>
          <a:lstStyle/>
          <a:p>
            <a:r>
              <a:rPr lang="en-US" dirty="0" smtClean="0"/>
              <a:t>Compute Node_C</a:t>
            </a:r>
          </a:p>
          <a:p>
            <a:r>
              <a:rPr lang="en-US" dirty="0" smtClean="0"/>
              <a:t>Hardware:</a:t>
            </a:r>
            <a:r>
              <a:rPr lang="en-US" b="0" dirty="0" smtClean="0"/>
              <a:t>	Cisco UCS C220 M4 (UCSC-C220-M4S)</a:t>
            </a:r>
          </a:p>
          <a:p>
            <a:r>
              <a:rPr lang="en-US" dirty="0" smtClean="0"/>
              <a:t>Quantity:	</a:t>
            </a:r>
            <a:r>
              <a:rPr lang="en-US" b="0" dirty="0" smtClean="0"/>
              <a:t>10 (1-to-n architecture allows for future growth)</a:t>
            </a:r>
          </a:p>
          <a:p>
            <a:r>
              <a:rPr lang="en-US" dirty="0" smtClean="0"/>
              <a:t>Features:</a:t>
            </a:r>
          </a:p>
          <a:p>
            <a:pPr defTabSz="804863"/>
            <a:r>
              <a:rPr lang="en-US" b="0" dirty="0"/>
              <a:t>HDD	- Two 480 GB </a:t>
            </a:r>
            <a:r>
              <a:rPr lang="en-US" b="0" dirty="0" smtClean="0"/>
              <a:t>SSD </a:t>
            </a:r>
            <a:r>
              <a:rPr lang="en-US" b="0" dirty="0"/>
              <a:t>(OS)</a:t>
            </a:r>
          </a:p>
          <a:p>
            <a:pPr defTabSz="400050"/>
            <a:r>
              <a:rPr lang="en-US" b="0" dirty="0" smtClean="0"/>
              <a:t>CPU	- Two 12-core 1.80 GHz Intel Haswell (E5-2650L)</a:t>
            </a:r>
          </a:p>
          <a:p>
            <a:pPr defTabSz="400050"/>
            <a:r>
              <a:rPr lang="en-US" b="0" dirty="0" smtClean="0"/>
              <a:t>RAM	- 384 GB</a:t>
            </a:r>
          </a:p>
          <a:p>
            <a:pPr defTabSz="400050"/>
            <a:r>
              <a:rPr lang="en-US" b="0" dirty="0" smtClean="0"/>
              <a:t>Host for all Virtual Machines</a:t>
            </a:r>
          </a:p>
          <a:p>
            <a:endParaRPr lang="en-US" b="0" dirty="0" smtClean="0"/>
          </a:p>
          <a:p>
            <a:endParaRPr lang="en-US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53597" y="991307"/>
            <a:ext cx="439497" cy="22561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53598" y="1825936"/>
            <a:ext cx="439496" cy="306146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6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16610"/>
            <a:ext cx="1208771" cy="52816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1" y="88779"/>
            <a:ext cx="8397654" cy="72796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Central Site Hardware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108400"/>
            <a:ext cx="6858000" cy="322782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PDU</a:t>
            </a:r>
          </a:p>
          <a:p>
            <a:r>
              <a:rPr lang="en-US" dirty="0" smtClean="0"/>
              <a:t>Hardware:</a:t>
            </a:r>
            <a:r>
              <a:rPr lang="en-US" b="0" dirty="0" smtClean="0"/>
              <a:t>	</a:t>
            </a:r>
            <a:r>
              <a:rPr lang="en-US" b="0" dirty="0"/>
              <a:t>Raritan PX2-1284R-C5</a:t>
            </a:r>
            <a:endParaRPr lang="en-US" b="0" dirty="0" smtClean="0"/>
          </a:p>
          <a:p>
            <a:r>
              <a:rPr lang="en-US" dirty="0" smtClean="0"/>
              <a:t>Quantity:	</a:t>
            </a:r>
            <a:r>
              <a:rPr lang="en-US" b="0" dirty="0" smtClean="0"/>
              <a:t>4 per rack (Central)</a:t>
            </a:r>
          </a:p>
          <a:p>
            <a:r>
              <a:rPr lang="en-US" b="0" dirty="0"/>
              <a:t>	</a:t>
            </a:r>
            <a:r>
              <a:rPr lang="en-US" b="0" dirty="0" smtClean="0"/>
              <a:t>	2 per rack (Terminal and</a:t>
            </a:r>
            <a:r>
              <a:rPr lang="en-US" b="0" dirty="0"/>
              <a:t> </a:t>
            </a:r>
            <a:r>
              <a:rPr lang="en-US" b="0" dirty="0" smtClean="0"/>
              <a:t>Distribution)</a:t>
            </a:r>
          </a:p>
          <a:p>
            <a:r>
              <a:rPr lang="en-US" dirty="0" smtClean="0"/>
              <a:t>Features:</a:t>
            </a:r>
          </a:p>
          <a:p>
            <a:pPr defTabSz="400050"/>
            <a:r>
              <a:rPr lang="en-US" b="0" dirty="0" smtClean="0"/>
              <a:t>Outlets		- 12 C13 Outlets</a:t>
            </a:r>
          </a:p>
          <a:p>
            <a:pPr defTabSz="400050"/>
            <a:r>
              <a:rPr lang="en-US" b="0" dirty="0" smtClean="0"/>
              <a:t>Current	- </a:t>
            </a:r>
            <a:r>
              <a:rPr lang="en-US" b="0" dirty="0" smtClean="0">
                <a:solidFill>
                  <a:srgbClr val="FF0000"/>
                </a:solidFill>
              </a:rPr>
              <a:t>20 or 30 Amps</a:t>
            </a:r>
          </a:p>
          <a:p>
            <a:pPr defTabSz="400050"/>
            <a:r>
              <a:rPr lang="en-US" b="0" dirty="0" smtClean="0"/>
              <a:t>Plug		- </a:t>
            </a:r>
            <a:r>
              <a:rPr lang="en-US" b="0" dirty="0" smtClean="0">
                <a:solidFill>
                  <a:srgbClr val="FF0000"/>
                </a:solidFill>
              </a:rPr>
              <a:t>L6-20P or L6-30P</a:t>
            </a:r>
          </a:p>
          <a:p>
            <a:pPr defTabSz="400050"/>
            <a:r>
              <a:rPr lang="en-US" b="0" dirty="0" smtClean="0"/>
              <a:t>“Smart” PDU which can be monitored via network using SNMP</a:t>
            </a:r>
          </a:p>
          <a:p>
            <a:endParaRPr lang="en-US" b="0" dirty="0" smtClean="0"/>
          </a:p>
          <a:p>
            <a:endParaRPr lang="en-US" b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5239" t="58456" r="1827" b="27691"/>
          <a:stretch/>
        </p:blipFill>
        <p:spPr>
          <a:xfrm>
            <a:off x="1893095" y="927075"/>
            <a:ext cx="6858000" cy="988194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1431235" y="970989"/>
            <a:ext cx="461859" cy="39954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1431234" y="1915269"/>
            <a:ext cx="461861" cy="35084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2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1" spc="-5" dirty="0" smtClean="0">
                <a:latin typeface="Arial"/>
                <a:cs typeface="Arial"/>
              </a:rPr>
              <a:t>NWP Central </a:t>
            </a:r>
            <a:r>
              <a:rPr sz="3200" b="1" spc="-5" dirty="0" smtClean="0">
                <a:latin typeface="Arial"/>
                <a:cs typeface="Arial"/>
              </a:rPr>
              <a:t>S</a:t>
            </a:r>
            <a:r>
              <a:rPr sz="3200" b="1" spc="0" dirty="0" smtClean="0">
                <a:latin typeface="Arial"/>
                <a:cs typeface="Arial"/>
              </a:rPr>
              <a:t>it</a:t>
            </a:r>
            <a:r>
              <a:rPr lang="en-US" sz="3200" dirty="0" smtClean="0">
                <a:latin typeface="Arial"/>
                <a:cs typeface="Arial"/>
              </a:rPr>
              <a:t>e </a:t>
            </a:r>
            <a:r>
              <a:rPr sz="3200" b="1" spc="-5" dirty="0" smtClean="0">
                <a:latin typeface="Arial"/>
                <a:cs typeface="Arial"/>
              </a:rPr>
              <a:t>Des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r>
              <a:rPr sz="3200" b="1" spc="-5" dirty="0" smtClean="0">
                <a:latin typeface="Arial"/>
                <a:cs typeface="Arial"/>
              </a:rPr>
              <a:t>g</a:t>
            </a:r>
            <a:r>
              <a:rPr sz="3200" b="1" spc="0" dirty="0" smtClean="0">
                <a:latin typeface="Arial"/>
                <a:cs typeface="Arial"/>
              </a:rPr>
              <a:t>n </a:t>
            </a:r>
            <a:r>
              <a:rPr sz="3200" b="1" spc="-5" dirty="0" smtClean="0">
                <a:latin typeface="Arial"/>
                <a:cs typeface="Arial"/>
              </a:rPr>
              <a:t>B</a:t>
            </a:r>
            <a:r>
              <a:rPr sz="3200" b="1" spc="0" dirty="0" smtClean="0">
                <a:latin typeface="Arial"/>
                <a:cs typeface="Arial"/>
              </a:rPr>
              <a:t>l</a:t>
            </a:r>
            <a:r>
              <a:rPr sz="3200" b="1" spc="-5" dirty="0" smtClean="0">
                <a:latin typeface="Arial"/>
                <a:cs typeface="Arial"/>
              </a:rPr>
              <a:t>oc</a:t>
            </a:r>
            <a:r>
              <a:rPr sz="3200" b="1" spc="0" dirty="0" smtClean="0">
                <a:latin typeface="Arial"/>
                <a:cs typeface="Arial"/>
              </a:rPr>
              <a:t>k </a:t>
            </a:r>
            <a:r>
              <a:rPr sz="3200" b="1" spc="-5" dirty="0" smtClean="0">
                <a:latin typeface="Arial"/>
                <a:cs typeface="Arial"/>
              </a:rPr>
              <a:t>D</a:t>
            </a:r>
            <a:r>
              <a:rPr sz="3200" b="1" spc="0" dirty="0" smtClean="0">
                <a:latin typeface="Arial"/>
                <a:cs typeface="Arial"/>
              </a:rPr>
              <a:t>i</a:t>
            </a:r>
            <a:r>
              <a:rPr sz="3200" b="1" spc="-5" dirty="0" smtClean="0">
                <a:latin typeface="Arial"/>
                <a:cs typeface="Arial"/>
              </a:rPr>
              <a:t>ag</a:t>
            </a:r>
            <a:r>
              <a:rPr sz="3200" b="1" spc="0" dirty="0" smtClean="0">
                <a:latin typeface="Arial"/>
                <a:cs typeface="Arial"/>
              </a:rPr>
              <a:t>r</a:t>
            </a:r>
            <a:r>
              <a:rPr sz="3200" b="1" spc="-5" dirty="0" smtClean="0">
                <a:latin typeface="Arial"/>
                <a:cs typeface="Arial"/>
              </a:rPr>
              <a:t>am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6540" y="2697912"/>
            <a:ext cx="234950" cy="179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spc="-10" dirty="0" smtClean="0">
                <a:latin typeface="Arial"/>
                <a:cs typeface="Arial"/>
              </a:rPr>
              <a:t>FTI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40646" y="3333794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448421"/>
                </a:moveTo>
                <a:lnTo>
                  <a:pt x="1882792" y="448421"/>
                </a:lnTo>
                <a:lnTo>
                  <a:pt x="1882792" y="0"/>
                </a:lnTo>
                <a:lnTo>
                  <a:pt x="0" y="0"/>
                </a:lnTo>
                <a:lnTo>
                  <a:pt x="0" y="448421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181" y="3333816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448421"/>
                </a:moveTo>
                <a:lnTo>
                  <a:pt x="1882792" y="448421"/>
                </a:lnTo>
                <a:lnTo>
                  <a:pt x="1882792" y="0"/>
                </a:lnTo>
                <a:lnTo>
                  <a:pt x="0" y="0"/>
                </a:lnTo>
                <a:lnTo>
                  <a:pt x="0" y="448421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7287" y="1527742"/>
            <a:ext cx="3048329" cy="1165778"/>
          </a:xfrm>
          <a:custGeom>
            <a:avLst/>
            <a:gdLst/>
            <a:ahLst/>
            <a:cxnLst/>
            <a:rect l="l" t="t" r="r" b="b"/>
            <a:pathLst>
              <a:path w="3048329" h="1165778">
                <a:moveTo>
                  <a:pt x="0" y="1165778"/>
                </a:moveTo>
                <a:lnTo>
                  <a:pt x="3048329" y="1165778"/>
                </a:lnTo>
                <a:lnTo>
                  <a:pt x="3048329" y="0"/>
                </a:lnTo>
                <a:lnTo>
                  <a:pt x="0" y="0"/>
                </a:lnTo>
                <a:lnTo>
                  <a:pt x="0" y="1165778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30303" y="5505720"/>
            <a:ext cx="1255194" cy="473515"/>
          </a:xfrm>
          <a:custGeom>
            <a:avLst/>
            <a:gdLst/>
            <a:ahLst/>
            <a:cxnLst/>
            <a:rect l="l" t="t" r="r" b="b"/>
            <a:pathLst>
              <a:path w="1255194" h="473515">
                <a:moveTo>
                  <a:pt x="0" y="473515"/>
                </a:moveTo>
                <a:lnTo>
                  <a:pt x="1255194" y="473515"/>
                </a:lnTo>
                <a:lnTo>
                  <a:pt x="1255194" y="0"/>
                </a:lnTo>
                <a:lnTo>
                  <a:pt x="0" y="0"/>
                </a:lnTo>
                <a:lnTo>
                  <a:pt x="0" y="473515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47461" y="4006380"/>
            <a:ext cx="0" cy="366173"/>
          </a:xfrm>
          <a:custGeom>
            <a:avLst/>
            <a:gdLst/>
            <a:ahLst/>
            <a:cxnLst/>
            <a:rect l="l" t="t" r="r" b="b"/>
            <a:pathLst>
              <a:path h="366173">
                <a:moveTo>
                  <a:pt x="0" y="0"/>
                </a:moveTo>
                <a:lnTo>
                  <a:pt x="0" y="366173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60466" y="3500598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0"/>
                </a:moveTo>
                <a:lnTo>
                  <a:pt x="1882792" y="0"/>
                </a:lnTo>
                <a:lnTo>
                  <a:pt x="1882792" y="448421"/>
                </a:lnTo>
                <a:lnTo>
                  <a:pt x="0" y="44842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60466" y="3500598"/>
            <a:ext cx="1882792" cy="448421"/>
          </a:xfrm>
          <a:custGeom>
            <a:avLst/>
            <a:gdLst/>
            <a:ahLst/>
            <a:cxnLst/>
            <a:rect l="l" t="t" r="r" b="b"/>
            <a:pathLst>
              <a:path w="1882792" h="448421">
                <a:moveTo>
                  <a:pt x="0" y="448421"/>
                </a:moveTo>
                <a:lnTo>
                  <a:pt x="1882792" y="448421"/>
                </a:lnTo>
                <a:lnTo>
                  <a:pt x="1882792" y="0"/>
                </a:lnTo>
                <a:lnTo>
                  <a:pt x="0" y="0"/>
                </a:lnTo>
                <a:lnTo>
                  <a:pt x="0" y="448421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48837" y="5139098"/>
            <a:ext cx="1962785" cy="6654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15"/>
              </a:spcBef>
            </a:pPr>
            <a:endParaRPr sz="600"/>
          </a:p>
          <a:p>
            <a:pPr marR="12700" algn="r">
              <a:lnSpc>
                <a:spcPct val="100000"/>
              </a:lnSpc>
            </a:pPr>
            <a:r>
              <a:rPr sz="600" b="1" spc="10" dirty="0" smtClean="0">
                <a:latin typeface="Arial"/>
                <a:cs typeface="Arial"/>
              </a:rPr>
              <a:t>12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10" dirty="0" smtClean="0">
                <a:latin typeface="Arial"/>
                <a:cs typeface="Arial"/>
              </a:rPr>
              <a:t>Rev</a:t>
            </a:r>
            <a:r>
              <a:rPr sz="600" b="1" spc="5" dirty="0" smtClean="0">
                <a:latin typeface="Arial"/>
                <a:cs typeface="Arial"/>
              </a:rPr>
              <a:t> </a:t>
            </a:r>
            <a:r>
              <a:rPr sz="600" b="1" spc="10" dirty="0" smtClean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0"/>
              </a:spcBef>
            </a:pPr>
            <a:endParaRPr sz="1000"/>
          </a:p>
          <a:p>
            <a:pPr marL="109220">
              <a:lnSpc>
                <a:spcPct val="100000"/>
              </a:lnSpc>
            </a:pPr>
            <a:r>
              <a:rPr sz="750" b="1" spc="20" dirty="0" smtClean="0">
                <a:latin typeface="Arial"/>
                <a:cs typeface="Arial"/>
              </a:rPr>
              <a:t>CSS-WX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9971" y="1552056"/>
            <a:ext cx="2633345" cy="10839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750" b="1" spc="20" dirty="0" smtClean="0">
                <a:latin typeface="Arial"/>
                <a:cs typeface="Arial"/>
              </a:rPr>
              <a:t>NWP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Servers</a:t>
            </a:r>
            <a:endParaRPr sz="7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PowerEdge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R630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Server</a:t>
            </a:r>
            <a:endParaRPr sz="750">
              <a:latin typeface="Arial"/>
              <a:cs typeface="Arial"/>
            </a:endParaRPr>
          </a:p>
          <a:p>
            <a:pPr marL="0"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2  Hot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Failover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Clustering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(HFC),</a:t>
            </a:r>
            <a:endParaRPr sz="750">
              <a:latin typeface="Arial"/>
              <a:cs typeface="Arial"/>
            </a:endParaRPr>
          </a:p>
          <a:p>
            <a:pPr marL="297815" marR="297815" indent="0" algn="ctr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9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Product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Generation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(PG)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with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Spare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PG</a:t>
            </a:r>
            <a:r>
              <a:rPr sz="750" b="1" spc="15" dirty="0" smtClean="0">
                <a:latin typeface="Arial"/>
                <a:cs typeface="Arial"/>
              </a:rPr>
              <a:t> Each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with</a:t>
            </a:r>
            <a:endParaRPr sz="7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Intel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Xeon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E5-2699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v4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2.2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GHz,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Core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44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Thread</a:t>
            </a:r>
            <a:endParaRPr sz="750">
              <a:latin typeface="Arial"/>
              <a:cs typeface="Arial"/>
            </a:endParaRPr>
          </a:p>
          <a:p>
            <a:pPr marL="334010" marR="334010" indent="82550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512 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Memory,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2.4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TB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Storage,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DVD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 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100Gb</a:t>
            </a:r>
            <a:r>
              <a:rPr sz="750" b="1" spc="5" dirty="0" smtClean="0">
                <a:latin typeface="Arial"/>
                <a:cs typeface="Arial"/>
              </a:rPr>
              <a:t> ,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10Gb,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1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Interfaces</a:t>
            </a:r>
            <a:r>
              <a:rPr sz="750" b="1" spc="15" dirty="0" smtClean="0">
                <a:latin typeface="Arial"/>
                <a:cs typeface="Arial"/>
              </a:rPr>
              <a:t> iDRAC8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Management,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Dual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Supply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8123" y="3513248"/>
            <a:ext cx="1882792" cy="505783"/>
          </a:xfrm>
          <a:custGeom>
            <a:avLst/>
            <a:gdLst/>
            <a:ahLst/>
            <a:cxnLst/>
            <a:rect l="l" t="t" r="r" b="b"/>
            <a:pathLst>
              <a:path w="1882792" h="505783">
                <a:moveTo>
                  <a:pt x="0" y="0"/>
                </a:moveTo>
                <a:lnTo>
                  <a:pt x="1882792" y="0"/>
                </a:lnTo>
                <a:lnTo>
                  <a:pt x="1882792" y="505783"/>
                </a:lnTo>
                <a:lnTo>
                  <a:pt x="0" y="50578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68123" y="3513248"/>
            <a:ext cx="1882792" cy="505783"/>
          </a:xfrm>
          <a:custGeom>
            <a:avLst/>
            <a:gdLst/>
            <a:ahLst/>
            <a:cxnLst/>
            <a:rect l="l" t="t" r="r" b="b"/>
            <a:pathLst>
              <a:path w="1882792" h="505783">
                <a:moveTo>
                  <a:pt x="0" y="505783"/>
                </a:moveTo>
                <a:lnTo>
                  <a:pt x="1882792" y="505783"/>
                </a:lnTo>
                <a:lnTo>
                  <a:pt x="1882792" y="0"/>
                </a:lnTo>
                <a:lnTo>
                  <a:pt x="0" y="0"/>
                </a:lnTo>
                <a:lnTo>
                  <a:pt x="0" y="505783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83306" y="3507628"/>
            <a:ext cx="1327150" cy="3663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6375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Utility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Network</a:t>
            </a:r>
            <a:endParaRPr sz="750">
              <a:latin typeface="Arial"/>
              <a:cs typeface="Arial"/>
            </a:endParaRPr>
          </a:p>
          <a:p>
            <a:pPr marL="167640" marR="12700" indent="-155575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Force10,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S4820T,</a:t>
            </a:r>
            <a:r>
              <a:rPr sz="750" b="1" spc="10" dirty="0" smtClean="0">
                <a:latin typeface="Arial"/>
                <a:cs typeface="Arial"/>
              </a:rPr>
              <a:t> 48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10GBase-T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ports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0604" y="3501051"/>
            <a:ext cx="170815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100G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High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Performance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Computing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55437" y="3620619"/>
            <a:ext cx="41846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Network</a:t>
            </a:r>
            <a:endParaRPr sz="7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0797" y="3740186"/>
            <a:ext cx="154813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Networking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Z9100-ON</a:t>
            </a:r>
            <a:endParaRPr sz="7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4368" y="3859752"/>
            <a:ext cx="82867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32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x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100Gb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ports</a:t>
            </a:r>
            <a:endParaRPr sz="7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847549" y="2783242"/>
            <a:ext cx="0" cy="3276747"/>
          </a:xfrm>
          <a:custGeom>
            <a:avLst/>
            <a:gdLst/>
            <a:ahLst/>
            <a:cxnLst/>
            <a:rect l="l" t="t" r="r" b="b"/>
            <a:pathLst>
              <a:path h="3276747">
                <a:moveTo>
                  <a:pt x="0" y="0"/>
                </a:moveTo>
                <a:lnTo>
                  <a:pt x="0" y="3276747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35409" y="1517941"/>
            <a:ext cx="2062105" cy="1165777"/>
          </a:xfrm>
          <a:custGeom>
            <a:avLst/>
            <a:gdLst/>
            <a:ahLst/>
            <a:cxnLst/>
            <a:rect l="l" t="t" r="r" b="b"/>
            <a:pathLst>
              <a:path w="2062105" h="1165777">
                <a:moveTo>
                  <a:pt x="0" y="1165777"/>
                </a:moveTo>
                <a:lnTo>
                  <a:pt x="2062105" y="1165777"/>
                </a:lnTo>
                <a:lnTo>
                  <a:pt x="2062105" y="0"/>
                </a:lnTo>
                <a:lnTo>
                  <a:pt x="0" y="0"/>
                </a:lnTo>
                <a:lnTo>
                  <a:pt x="0" y="1165777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524329" y="1669298"/>
            <a:ext cx="68453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Storage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Array</a:t>
            </a:r>
            <a:endParaRPr sz="7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45462" y="1903174"/>
            <a:ext cx="1642110" cy="4908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0495" marR="150495" indent="0" algn="ctr">
              <a:lnSpc>
                <a:spcPct val="104600"/>
              </a:lnSpc>
            </a:pP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PowerVault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MD3800i, 10G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iSCSI,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2U-12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drive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array</a:t>
            </a:r>
            <a:endParaRPr sz="750">
              <a:latin typeface="Arial"/>
              <a:cs typeface="Arial"/>
            </a:endParaRPr>
          </a:p>
          <a:p>
            <a:pPr marL="12700" marR="12700" indent="0" algn="ctr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Qty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12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6TB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Hard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Drive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48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TB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Total Dual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Power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Supply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930182" y="4499653"/>
            <a:ext cx="1927620" cy="627726"/>
          </a:xfrm>
          <a:custGeom>
            <a:avLst/>
            <a:gdLst/>
            <a:ahLst/>
            <a:cxnLst/>
            <a:rect l="l" t="t" r="r" b="b"/>
            <a:pathLst>
              <a:path w="1927620" h="627726">
                <a:moveTo>
                  <a:pt x="0" y="627726"/>
                </a:moveTo>
                <a:lnTo>
                  <a:pt x="1927620" y="627726"/>
                </a:lnTo>
                <a:lnTo>
                  <a:pt x="1927620" y="0"/>
                </a:lnTo>
                <a:lnTo>
                  <a:pt x="0" y="0"/>
                </a:lnTo>
                <a:lnTo>
                  <a:pt x="0" y="627726"/>
                </a:lnTo>
                <a:close/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948485" y="4509023"/>
            <a:ext cx="1891664" cy="605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0" algn="ctr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Maintenance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Laptop</a:t>
            </a:r>
            <a:endParaRPr sz="750">
              <a:latin typeface="Arial"/>
              <a:cs typeface="Arial"/>
            </a:endParaRPr>
          </a:p>
          <a:p>
            <a:pPr marL="166370" marR="12700" indent="-154305">
              <a:lnSpc>
                <a:spcPct val="104600"/>
              </a:lnSpc>
            </a:pPr>
            <a:r>
              <a:rPr sz="750" b="1" spc="10" dirty="0" smtClean="0">
                <a:latin typeface="Arial"/>
                <a:cs typeface="Arial"/>
              </a:rPr>
              <a:t>Dell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Inspiron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15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3000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Series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Non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Touch</a:t>
            </a:r>
            <a:r>
              <a:rPr sz="750" b="1" spc="10" dirty="0" smtClean="0">
                <a:latin typeface="Arial"/>
                <a:cs typeface="Arial"/>
              </a:rPr>
              <a:t> Intel®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Core™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i3-5005U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Processor</a:t>
            </a:r>
            <a:endParaRPr sz="7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40"/>
              </a:spcBef>
            </a:pPr>
            <a:r>
              <a:rPr sz="750" b="1" spc="15" dirty="0" smtClean="0">
                <a:latin typeface="Arial"/>
                <a:cs typeface="Arial"/>
              </a:rPr>
              <a:t>(3M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Cache,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0" dirty="0" smtClean="0">
                <a:latin typeface="Arial"/>
                <a:cs typeface="Arial"/>
              </a:rPr>
              <a:t>2.00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GHz)</a:t>
            </a:r>
            <a:endParaRPr sz="750">
              <a:latin typeface="Arial"/>
              <a:cs typeface="Arial"/>
            </a:endParaRPr>
          </a:p>
          <a:p>
            <a:pPr marR="0" algn="ctr">
              <a:lnSpc>
                <a:spcPct val="100000"/>
              </a:lnSpc>
              <a:spcBef>
                <a:spcPts val="40"/>
              </a:spcBef>
            </a:pPr>
            <a:r>
              <a:rPr sz="750" b="1" spc="20" dirty="0" smtClean="0">
                <a:latin typeface="Arial"/>
                <a:cs typeface="Arial"/>
              </a:rPr>
              <a:t>4GB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RAM,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500GB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Hard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Drive</a:t>
            </a:r>
            <a:endParaRPr sz="7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37121" y="4454820"/>
            <a:ext cx="0" cy="1061156"/>
          </a:xfrm>
          <a:custGeom>
            <a:avLst/>
            <a:gdLst/>
            <a:ahLst/>
            <a:cxnLst/>
            <a:rect l="l" t="t" r="r" b="b"/>
            <a:pathLst>
              <a:path h="1061156">
                <a:moveTo>
                  <a:pt x="0" y="0"/>
                </a:moveTo>
                <a:lnTo>
                  <a:pt x="0" y="1061156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787973" y="3949035"/>
            <a:ext cx="0" cy="1554370"/>
          </a:xfrm>
          <a:custGeom>
            <a:avLst/>
            <a:gdLst/>
            <a:ahLst/>
            <a:cxnLst/>
            <a:rect l="l" t="t" r="r" b="b"/>
            <a:pathLst>
              <a:path h="1554370">
                <a:moveTo>
                  <a:pt x="0" y="0"/>
                </a:moveTo>
                <a:lnTo>
                  <a:pt x="0" y="1554370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666907" y="4333416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043163" y="3859361"/>
            <a:ext cx="1804342" cy="0"/>
          </a:xfrm>
          <a:custGeom>
            <a:avLst/>
            <a:gdLst/>
            <a:ahLst/>
            <a:cxnLst/>
            <a:rect l="l" t="t" r="r" b="b"/>
            <a:pathLst>
              <a:path w="1804342">
                <a:moveTo>
                  <a:pt x="0" y="0"/>
                </a:moveTo>
                <a:lnTo>
                  <a:pt x="1804342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323341" y="3468393"/>
            <a:ext cx="896567" cy="0"/>
          </a:xfrm>
          <a:custGeom>
            <a:avLst/>
            <a:gdLst/>
            <a:ahLst/>
            <a:cxnLst/>
            <a:rect l="l" t="t" r="r" b="b"/>
            <a:pathLst>
              <a:path w="896567">
                <a:moveTo>
                  <a:pt x="0" y="0"/>
                </a:moveTo>
                <a:lnTo>
                  <a:pt x="896567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605008" y="3728109"/>
            <a:ext cx="21971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endParaRPr sz="7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422905" y="3121330"/>
            <a:ext cx="673735" cy="252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0485" marR="12700" indent="-58419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15" dirty="0" smtClean="0">
                <a:latin typeface="Arial"/>
                <a:cs typeface="Arial"/>
              </a:rPr>
              <a:t>Manually Configured</a:t>
            </a:r>
            <a:endParaRPr sz="7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66755" y="3365721"/>
            <a:ext cx="38544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Backup</a:t>
            </a:r>
            <a:endParaRPr sz="75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023308" y="2683737"/>
            <a:ext cx="0" cy="650145"/>
          </a:xfrm>
          <a:custGeom>
            <a:avLst/>
            <a:gdLst/>
            <a:ahLst/>
            <a:cxnLst/>
            <a:rect l="l" t="t" r="r" b="b"/>
            <a:pathLst>
              <a:path h="650145">
                <a:moveTo>
                  <a:pt x="0" y="0"/>
                </a:moveTo>
                <a:lnTo>
                  <a:pt x="0" y="650145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063725" y="2719264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426761" y="2683737"/>
            <a:ext cx="0" cy="814549"/>
          </a:xfrm>
          <a:custGeom>
            <a:avLst/>
            <a:gdLst/>
            <a:ahLst/>
            <a:cxnLst/>
            <a:rect l="l" t="t" r="r" b="b"/>
            <a:pathLst>
              <a:path h="814549">
                <a:moveTo>
                  <a:pt x="0" y="0"/>
                </a:moveTo>
                <a:lnTo>
                  <a:pt x="0" y="814549"/>
                </a:lnTo>
              </a:path>
            </a:pathLst>
          </a:custGeom>
          <a:ln w="1494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48218" y="2706156"/>
            <a:ext cx="0" cy="627726"/>
          </a:xfrm>
          <a:custGeom>
            <a:avLst/>
            <a:gdLst/>
            <a:ahLst/>
            <a:cxnLst/>
            <a:rect l="l" t="t" r="r" b="b"/>
            <a:pathLst>
              <a:path h="627726">
                <a:moveTo>
                  <a:pt x="0" y="627726"/>
                </a:moveTo>
                <a:lnTo>
                  <a:pt x="0" y="0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596502" y="2706156"/>
            <a:ext cx="0" cy="807076"/>
          </a:xfrm>
          <a:custGeom>
            <a:avLst/>
            <a:gdLst/>
            <a:ahLst/>
            <a:cxnLst/>
            <a:rect l="l" t="t" r="r" b="b"/>
            <a:pathLst>
              <a:path h="807076">
                <a:moveTo>
                  <a:pt x="0" y="807076"/>
                </a:moveTo>
                <a:lnTo>
                  <a:pt x="0" y="0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30147" y="2706156"/>
            <a:ext cx="0" cy="396065"/>
          </a:xfrm>
          <a:custGeom>
            <a:avLst/>
            <a:gdLst/>
            <a:ahLst/>
            <a:cxnLst/>
            <a:rect l="l" t="t" r="r" b="b"/>
            <a:pathLst>
              <a:path h="396065">
                <a:moveTo>
                  <a:pt x="0" y="0"/>
                </a:moveTo>
                <a:lnTo>
                  <a:pt x="0" y="396065"/>
                </a:lnTo>
              </a:path>
            </a:pathLst>
          </a:custGeom>
          <a:ln w="99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857001" y="2975182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75072" y="3014117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23356" y="3014117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792852" y="5799954"/>
            <a:ext cx="2062105" cy="0"/>
          </a:xfrm>
          <a:custGeom>
            <a:avLst/>
            <a:gdLst/>
            <a:ahLst/>
            <a:cxnLst/>
            <a:rect l="l" t="t" r="r" b="b"/>
            <a:pathLst>
              <a:path w="2062105">
                <a:moveTo>
                  <a:pt x="0" y="0"/>
                </a:moveTo>
                <a:lnTo>
                  <a:pt x="2062105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10784" y="1226518"/>
            <a:ext cx="7809104" cy="4214735"/>
          </a:xfrm>
          <a:custGeom>
            <a:avLst/>
            <a:gdLst/>
            <a:ahLst/>
            <a:cxnLst/>
            <a:rect l="l" t="t" r="r" b="b"/>
            <a:pathLst>
              <a:path w="7809104" h="4214735">
                <a:moveTo>
                  <a:pt x="0" y="0"/>
                </a:moveTo>
                <a:lnTo>
                  <a:pt x="7809104" y="0"/>
                </a:lnTo>
                <a:lnTo>
                  <a:pt x="7809104" y="4214735"/>
                </a:lnTo>
                <a:lnTo>
                  <a:pt x="7725" y="4214735"/>
                </a:lnTo>
                <a:lnTo>
                  <a:pt x="0" y="0"/>
                </a:lnTo>
              </a:path>
            </a:pathLst>
          </a:custGeom>
          <a:ln w="9960">
            <a:solidFill>
              <a:srgbClr val="000000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2620330" y="2704694"/>
            <a:ext cx="285750" cy="365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0" algn="ctr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10" dirty="0" smtClean="0">
                <a:latin typeface="Arial"/>
                <a:cs typeface="Arial"/>
              </a:rPr>
              <a:t> Maint</a:t>
            </a:r>
            <a:endParaRPr sz="750">
              <a:latin typeface="Arial"/>
              <a:cs typeface="Arial"/>
            </a:endParaRPr>
          </a:p>
          <a:p>
            <a:pPr marL="64769" algn="ctr">
              <a:lnSpc>
                <a:spcPts val="894"/>
              </a:lnSpc>
            </a:pPr>
            <a:r>
              <a:rPr sz="750" b="1" spc="15" dirty="0" smtClean="0">
                <a:latin typeface="Arial"/>
                <a:cs typeface="Arial"/>
              </a:rPr>
              <a:t>12</a:t>
            </a:r>
            <a:endParaRPr sz="75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81375" y="2730524"/>
            <a:ext cx="35814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68043" y="2982387"/>
            <a:ext cx="13652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12</a:t>
            </a:r>
            <a:endParaRPr sz="7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16326" y="2982387"/>
            <a:ext cx="13652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12</a:t>
            </a:r>
            <a:endParaRPr sz="7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939157" y="4545029"/>
            <a:ext cx="285750" cy="252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3020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10" dirty="0" smtClean="0">
                <a:latin typeface="Arial"/>
                <a:cs typeface="Arial"/>
              </a:rPr>
              <a:t> 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481850" y="3378725"/>
            <a:ext cx="2958673" cy="0"/>
          </a:xfrm>
          <a:custGeom>
            <a:avLst/>
            <a:gdLst/>
            <a:ahLst/>
            <a:cxnLst/>
            <a:rect l="l" t="t" r="r" b="b"/>
            <a:pathLst>
              <a:path w="2958673">
                <a:moveTo>
                  <a:pt x="0" y="0"/>
                </a:moveTo>
                <a:lnTo>
                  <a:pt x="2958673" y="0"/>
                </a:lnTo>
              </a:path>
            </a:pathLst>
          </a:custGeom>
          <a:ln w="149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821" y="3827101"/>
            <a:ext cx="2414329" cy="0"/>
          </a:xfrm>
          <a:custGeom>
            <a:avLst/>
            <a:gdLst/>
            <a:ahLst/>
            <a:cxnLst/>
            <a:rect l="l" t="t" r="r" b="b"/>
            <a:pathLst>
              <a:path w="2414329">
                <a:moveTo>
                  <a:pt x="0" y="0"/>
                </a:moveTo>
                <a:lnTo>
                  <a:pt x="2414329" y="0"/>
                </a:lnTo>
              </a:path>
            </a:pathLst>
          </a:custGeom>
          <a:ln w="1494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78372" y="3782264"/>
            <a:ext cx="0" cy="590361"/>
          </a:xfrm>
          <a:custGeom>
            <a:avLst/>
            <a:gdLst/>
            <a:ahLst/>
            <a:cxnLst/>
            <a:rect l="l" t="t" r="r" b="b"/>
            <a:pathLst>
              <a:path h="590361">
                <a:moveTo>
                  <a:pt x="0" y="0"/>
                </a:moveTo>
                <a:lnTo>
                  <a:pt x="0" y="590361"/>
                </a:lnTo>
              </a:path>
            </a:pathLst>
          </a:custGeom>
          <a:ln w="22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78372" y="4365153"/>
            <a:ext cx="276441" cy="0"/>
          </a:xfrm>
          <a:custGeom>
            <a:avLst/>
            <a:gdLst/>
            <a:ahLst/>
            <a:cxnLst/>
            <a:rect l="l" t="t" r="r" b="b"/>
            <a:pathLst>
              <a:path w="276441">
                <a:moveTo>
                  <a:pt x="0" y="0"/>
                </a:moveTo>
                <a:lnTo>
                  <a:pt x="276441" y="0"/>
                </a:lnTo>
              </a:path>
            </a:pathLst>
          </a:custGeom>
          <a:ln w="2241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080455" y="4120445"/>
            <a:ext cx="35814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100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11630" y="3268530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40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23883" y="3716906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40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930131" y="3109701"/>
            <a:ext cx="2692908" cy="0"/>
          </a:xfrm>
          <a:custGeom>
            <a:avLst/>
            <a:gdLst/>
            <a:ahLst/>
            <a:cxnLst/>
            <a:rect l="l" t="t" r="r" b="b"/>
            <a:pathLst>
              <a:path w="2692908">
                <a:moveTo>
                  <a:pt x="0" y="0"/>
                </a:moveTo>
                <a:lnTo>
                  <a:pt x="2692908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619834" y="2683744"/>
            <a:ext cx="0" cy="816687"/>
          </a:xfrm>
          <a:custGeom>
            <a:avLst/>
            <a:gdLst/>
            <a:ahLst/>
            <a:cxnLst/>
            <a:rect l="l" t="t" r="r" b="b"/>
            <a:pathLst>
              <a:path h="816687">
                <a:moveTo>
                  <a:pt x="0" y="0"/>
                </a:moveTo>
                <a:lnTo>
                  <a:pt x="0" y="816687"/>
                </a:lnTo>
              </a:path>
            </a:pathLst>
          </a:custGeom>
          <a:ln w="99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546689" y="3109701"/>
            <a:ext cx="140387" cy="140416"/>
          </a:xfrm>
          <a:custGeom>
            <a:avLst/>
            <a:gdLst/>
            <a:ahLst/>
            <a:cxnLst/>
            <a:rect l="l" t="t" r="r" b="b"/>
            <a:pathLst>
              <a:path w="140387" h="140416">
                <a:moveTo>
                  <a:pt x="140387" y="0"/>
                </a:moveTo>
                <a:lnTo>
                  <a:pt x="0" y="140416"/>
                </a:lnTo>
              </a:path>
            </a:pathLst>
          </a:custGeom>
          <a:ln w="747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618972" y="3145228"/>
            <a:ext cx="136525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13</a:t>
            </a:r>
            <a:endParaRPr sz="7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309955" y="2704647"/>
            <a:ext cx="285750" cy="252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3020">
              <a:lnSpc>
                <a:spcPct val="1046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r>
              <a:rPr sz="750" b="1" spc="10" dirty="0" smtClean="0">
                <a:latin typeface="Arial"/>
                <a:cs typeface="Arial"/>
              </a:rPr>
              <a:t> 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350860" y="3939199"/>
            <a:ext cx="0" cy="874333"/>
          </a:xfrm>
          <a:custGeom>
            <a:avLst/>
            <a:gdLst/>
            <a:ahLst/>
            <a:cxnLst/>
            <a:rect l="l" t="t" r="r" b="b"/>
            <a:pathLst>
              <a:path h="874333">
                <a:moveTo>
                  <a:pt x="0" y="0"/>
                </a:moveTo>
                <a:lnTo>
                  <a:pt x="0" y="874333"/>
                </a:lnTo>
              </a:path>
            </a:pathLst>
          </a:custGeom>
          <a:ln w="99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50814" y="3916780"/>
            <a:ext cx="2420732" cy="0"/>
          </a:xfrm>
          <a:custGeom>
            <a:avLst/>
            <a:gdLst/>
            <a:ahLst/>
            <a:cxnLst/>
            <a:rect l="l" t="t" r="r" b="b"/>
            <a:pathLst>
              <a:path w="2420732">
                <a:moveTo>
                  <a:pt x="0" y="0"/>
                </a:moveTo>
                <a:lnTo>
                  <a:pt x="2420732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81843" y="3468404"/>
            <a:ext cx="2958673" cy="0"/>
          </a:xfrm>
          <a:custGeom>
            <a:avLst/>
            <a:gdLst/>
            <a:ahLst/>
            <a:cxnLst/>
            <a:rect l="l" t="t" r="r" b="b"/>
            <a:pathLst>
              <a:path w="2958673">
                <a:moveTo>
                  <a:pt x="0" y="0"/>
                </a:moveTo>
                <a:lnTo>
                  <a:pt x="2958673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793005" y="3926150"/>
            <a:ext cx="21971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endParaRPr sz="75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59832" y="4045717"/>
            <a:ext cx="28575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793005" y="3472194"/>
            <a:ext cx="21971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1Gb</a:t>
            </a:r>
            <a:endParaRPr sz="7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759832" y="3591761"/>
            <a:ext cx="28575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Maint</a:t>
            </a:r>
            <a:endParaRPr sz="75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857742" y="4813535"/>
            <a:ext cx="493112" cy="0"/>
          </a:xfrm>
          <a:custGeom>
            <a:avLst/>
            <a:gdLst/>
            <a:ahLst/>
            <a:cxnLst/>
            <a:rect l="l" t="t" r="r" b="b"/>
            <a:pathLst>
              <a:path w="493112">
                <a:moveTo>
                  <a:pt x="493112" y="0"/>
                </a:moveTo>
                <a:lnTo>
                  <a:pt x="0" y="0"/>
                </a:lnTo>
              </a:path>
            </a:pathLst>
          </a:custGeom>
          <a:ln w="99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337079" y="3782269"/>
            <a:ext cx="896567" cy="672564"/>
          </a:xfrm>
          <a:custGeom>
            <a:avLst/>
            <a:gdLst/>
            <a:ahLst/>
            <a:cxnLst/>
            <a:rect l="l" t="t" r="r" b="b"/>
            <a:pathLst>
              <a:path w="896567" h="672564">
                <a:moveTo>
                  <a:pt x="896567" y="0"/>
                </a:moveTo>
                <a:lnTo>
                  <a:pt x="896567" y="672564"/>
                </a:lnTo>
                <a:lnTo>
                  <a:pt x="0" y="672564"/>
                </a:lnTo>
              </a:path>
            </a:pathLst>
          </a:custGeom>
          <a:ln w="149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830191" y="3020030"/>
            <a:ext cx="224141" cy="493213"/>
          </a:xfrm>
          <a:custGeom>
            <a:avLst/>
            <a:gdLst/>
            <a:ahLst/>
            <a:cxnLst/>
            <a:rect l="l" t="t" r="r" b="b"/>
            <a:pathLst>
              <a:path w="224141" h="493213">
                <a:moveTo>
                  <a:pt x="0" y="493213"/>
                </a:moveTo>
                <a:lnTo>
                  <a:pt x="0" y="0"/>
                </a:lnTo>
                <a:lnTo>
                  <a:pt x="224141" y="0"/>
                </a:lnTo>
                <a:lnTo>
                  <a:pt x="224141" y="313863"/>
                </a:lnTo>
              </a:path>
            </a:pathLst>
          </a:custGeom>
          <a:ln w="1494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6780951" y="2898626"/>
            <a:ext cx="302260" cy="12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750" b="1" spc="15" dirty="0" smtClean="0">
                <a:latin typeface="Arial"/>
                <a:cs typeface="Arial"/>
              </a:rPr>
              <a:t>40</a:t>
            </a:r>
            <a:r>
              <a:rPr sz="750" b="1" spc="5" dirty="0" smtClean="0">
                <a:latin typeface="Arial"/>
                <a:cs typeface="Arial"/>
              </a:rPr>
              <a:t> </a:t>
            </a:r>
            <a:r>
              <a:rPr sz="750" b="1" spc="20" dirty="0" smtClean="0">
                <a:latin typeface="Arial"/>
                <a:cs typeface="Arial"/>
              </a:rPr>
              <a:t>Gb</a:t>
            </a:r>
            <a:endParaRPr sz="750">
              <a:latin typeface="Arial"/>
              <a:cs typeface="Arial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79838" y="5059680"/>
            <a:ext cx="1917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Preliminary </a:t>
            </a:r>
            <a:r>
              <a:rPr lang="en-US" sz="1400" b="1" dirty="0" smtClean="0"/>
              <a:t>Design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510004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4175" y="2433638"/>
            <a:ext cx="8472488" cy="60960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ARTCC Equipment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69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48879"/>
            <a:ext cx="1207009" cy="52739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38038"/>
            <a:ext cx="6858000" cy="8370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9765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Distribution Site Hardware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071612"/>
            <a:ext cx="6858000" cy="399613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CSS-Wx Switch_D </a:t>
            </a:r>
          </a:p>
          <a:p>
            <a:r>
              <a:rPr lang="en-US" sz="1800" dirty="0" smtClean="0"/>
              <a:t>Hardware:</a:t>
            </a:r>
            <a:r>
              <a:rPr lang="en-US" sz="1800" b="0" dirty="0" smtClean="0"/>
              <a:t>	Cisco Nexus 9300 Switch (N9K-C9372TX)</a:t>
            </a:r>
          </a:p>
          <a:p>
            <a:r>
              <a:rPr lang="en-US" sz="1800" dirty="0" smtClean="0"/>
              <a:t>Quantity:	</a:t>
            </a:r>
            <a:r>
              <a:rPr lang="en-US" sz="1800" b="0" dirty="0" smtClean="0"/>
              <a:t>2</a:t>
            </a:r>
          </a:p>
          <a:p>
            <a:r>
              <a:rPr lang="en-US" sz="1800" dirty="0" smtClean="0"/>
              <a:t>Features:</a:t>
            </a:r>
          </a:p>
          <a:p>
            <a:pPr defTabSz="400050"/>
            <a:r>
              <a:rPr lang="en-US" sz="1800" b="0" dirty="0" smtClean="0"/>
              <a:t>48 	- 1/10G Ethernet Ports</a:t>
            </a:r>
          </a:p>
          <a:p>
            <a:pPr defTabSz="400050"/>
            <a:r>
              <a:rPr lang="en-US" sz="1800" b="0" dirty="0" smtClean="0"/>
              <a:t>6 	- 40G QSFP+ Ports</a:t>
            </a:r>
          </a:p>
          <a:p>
            <a:pPr defTabSz="400050"/>
            <a:r>
              <a:rPr lang="en-US" sz="1800" b="0" dirty="0" smtClean="0"/>
              <a:t>Cisco Virtual PortChannel (vPC)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Both switches to look and function as one switch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When redundant connections are present and configured, bandwidth is doubled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800" b="0" dirty="0" smtClean="0"/>
              <a:t>In event of failure, remaining switch handles full communications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40505"/>
            <a:ext cx="428625" cy="1345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4469" y="1446530"/>
            <a:ext cx="428625" cy="3286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8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806446"/>
            <a:ext cx="1207009" cy="5273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49530"/>
            <a:ext cx="6858000" cy="8568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508619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CSS-</a:t>
            </a:r>
            <a:r>
              <a:rPr lang="en-US" sz="3200" dirty="0" err="1" smtClean="0">
                <a:solidFill>
                  <a:srgbClr val="002060"/>
                </a:solidFill>
              </a:rPr>
              <a:t>Wx</a:t>
            </a:r>
            <a:r>
              <a:rPr lang="en-US" sz="3200" dirty="0" smtClean="0">
                <a:solidFill>
                  <a:srgbClr val="002060"/>
                </a:solidFill>
              </a:rPr>
              <a:t> Distribution Site Hardware (Cont.)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4" y="2084227"/>
            <a:ext cx="6858000" cy="3996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Compute Node_D </a:t>
            </a:r>
          </a:p>
          <a:p>
            <a:r>
              <a:rPr lang="en-US" dirty="0" smtClean="0"/>
              <a:t>Hardware:</a:t>
            </a:r>
            <a:r>
              <a:rPr lang="en-US" b="0" dirty="0" smtClean="0"/>
              <a:t>	Cisco UCS C220 M4 (UCSC-C220-M4S)</a:t>
            </a:r>
          </a:p>
          <a:p>
            <a:r>
              <a:rPr lang="en-US" dirty="0" smtClean="0"/>
              <a:t>Quantity:	</a:t>
            </a:r>
            <a:r>
              <a:rPr lang="en-US" b="0" dirty="0"/>
              <a:t>2</a:t>
            </a:r>
            <a:r>
              <a:rPr lang="en-US" b="0" dirty="0" smtClean="0"/>
              <a:t> (1-to-n architecture allows for future growth)</a:t>
            </a:r>
          </a:p>
          <a:p>
            <a:r>
              <a:rPr lang="en-US" dirty="0" smtClean="0"/>
              <a:t>Features:</a:t>
            </a:r>
          </a:p>
          <a:p>
            <a:pPr defTabSz="400050"/>
            <a:r>
              <a:rPr lang="en-US" b="0" dirty="0" smtClean="0"/>
              <a:t>CPU	- Two 12-core 1.80 GHz Intel Haswell (E5-2650L)</a:t>
            </a:r>
          </a:p>
          <a:p>
            <a:pPr defTabSz="400050"/>
            <a:r>
              <a:rPr lang="en-US" b="0" dirty="0" smtClean="0"/>
              <a:t>RAM	- 320 GB</a:t>
            </a:r>
          </a:p>
          <a:p>
            <a:pPr defTabSz="400050"/>
            <a:r>
              <a:rPr lang="en-US" b="0" dirty="0" smtClean="0"/>
              <a:t>HDD	- </a:t>
            </a:r>
            <a:r>
              <a:rPr lang="en-US" b="0" dirty="0"/>
              <a:t>Two 480 GB </a:t>
            </a:r>
            <a:r>
              <a:rPr lang="en-US" b="0" dirty="0" smtClean="0"/>
              <a:t>SSD </a:t>
            </a:r>
            <a:r>
              <a:rPr lang="en-US" b="0" dirty="0"/>
              <a:t>(OS)</a:t>
            </a:r>
          </a:p>
          <a:p>
            <a:pPr defTabSz="400050"/>
            <a:r>
              <a:rPr lang="en-US" b="0" dirty="0"/>
              <a:t>		- </a:t>
            </a:r>
            <a:r>
              <a:rPr lang="en-US" b="0" dirty="0" smtClean="0"/>
              <a:t>Four 1.8 </a:t>
            </a:r>
            <a:r>
              <a:rPr lang="en-US" b="0" dirty="0"/>
              <a:t>TB SAS </a:t>
            </a:r>
            <a:r>
              <a:rPr lang="en-US" b="0" dirty="0" smtClean="0"/>
              <a:t>10K </a:t>
            </a:r>
            <a:r>
              <a:rPr lang="en-US" b="0" dirty="0"/>
              <a:t>RPM HDD (Storage</a:t>
            </a:r>
            <a:r>
              <a:rPr lang="en-US" b="0" dirty="0" smtClean="0"/>
              <a:t>)</a:t>
            </a:r>
          </a:p>
          <a:p>
            <a:pPr defTabSz="400050"/>
            <a:r>
              <a:rPr lang="en-US" b="0" dirty="0" smtClean="0"/>
              <a:t>I/O		- 2 Dual Port 10GB NIC (4 total)</a:t>
            </a:r>
          </a:p>
          <a:p>
            <a:pPr defTabSz="400050"/>
            <a:r>
              <a:rPr lang="en-US" b="0" dirty="0"/>
              <a:t>	</a:t>
            </a:r>
            <a:r>
              <a:rPr lang="en-US" b="0" dirty="0" smtClean="0"/>
              <a:t>	- 2 Quad Port 1GB NIC (8 total)</a:t>
            </a:r>
            <a:endParaRPr lang="en-US" b="0" dirty="0"/>
          </a:p>
          <a:p>
            <a:pPr defTabSz="400050"/>
            <a:r>
              <a:rPr lang="en-US" b="0" dirty="0" smtClean="0"/>
              <a:t>Host for all Virtual Machines</a:t>
            </a:r>
          </a:p>
          <a:p>
            <a:pPr defTabSz="400050"/>
            <a:r>
              <a:rPr lang="en-US" b="0" dirty="0"/>
              <a:t>Will utilize GlusterFS to handle distributed storage</a:t>
            </a:r>
          </a:p>
          <a:p>
            <a:endParaRPr lang="en-US" b="0" dirty="0"/>
          </a:p>
          <a:p>
            <a:pPr defTabSz="400050"/>
            <a:endParaRPr lang="en-US" b="0" dirty="0" smtClean="0"/>
          </a:p>
          <a:p>
            <a:endParaRPr lang="en-US" b="0" dirty="0" smtClean="0"/>
          </a:p>
          <a:p>
            <a:endParaRPr lang="en-US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60828"/>
            <a:ext cx="428625" cy="38397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795455"/>
            <a:ext cx="428625" cy="33099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84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4175" y="2433638"/>
            <a:ext cx="8472488" cy="609600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TRACON Equipment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69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770586"/>
            <a:ext cx="1207008" cy="52739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92235"/>
            <a:ext cx="5529682" cy="674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631071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1D2F68"/>
                </a:solidFill>
              </a:rPr>
              <a:t>CSS-</a:t>
            </a:r>
            <a:r>
              <a:rPr lang="en-US" sz="3200" dirty="0" err="1" smtClean="0">
                <a:solidFill>
                  <a:srgbClr val="1D2F68"/>
                </a:solidFill>
              </a:rPr>
              <a:t>Wx</a:t>
            </a:r>
            <a:r>
              <a:rPr lang="en-US" sz="3200" dirty="0" smtClean="0">
                <a:solidFill>
                  <a:srgbClr val="1D2F68"/>
                </a:solidFill>
              </a:rPr>
              <a:t> Terminal </a:t>
            </a:r>
            <a:r>
              <a:rPr lang="en-US" sz="3200" dirty="0">
                <a:solidFill>
                  <a:srgbClr val="1D2F68"/>
                </a:solidFill>
              </a:rPr>
              <a:t>Site Hardware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056067"/>
            <a:ext cx="6858000" cy="399613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CSS-Wx Switch_T </a:t>
            </a:r>
          </a:p>
          <a:p>
            <a:r>
              <a:rPr lang="en-US" sz="1600" dirty="0" smtClean="0"/>
              <a:t>Hardware:</a:t>
            </a:r>
            <a:r>
              <a:rPr lang="en-US" sz="1600" b="0" dirty="0" smtClean="0"/>
              <a:t>	Cisco Nexus 9300 Switch (N9K-C9372TX)</a:t>
            </a:r>
          </a:p>
          <a:p>
            <a:r>
              <a:rPr lang="en-US" sz="1600" dirty="0" smtClean="0"/>
              <a:t>Quantity:	</a:t>
            </a:r>
            <a:r>
              <a:rPr lang="en-US" sz="1600" b="0" dirty="0" smtClean="0"/>
              <a:t>2</a:t>
            </a:r>
          </a:p>
          <a:p>
            <a:r>
              <a:rPr lang="en-US" sz="1600" dirty="0" smtClean="0"/>
              <a:t>Features:</a:t>
            </a:r>
          </a:p>
          <a:p>
            <a:pPr defTabSz="400050"/>
            <a:r>
              <a:rPr lang="en-US" sz="1600" b="0" dirty="0" smtClean="0"/>
              <a:t>48 	- 1/10G Ethernet Ports</a:t>
            </a:r>
          </a:p>
          <a:p>
            <a:pPr defTabSz="400050"/>
            <a:r>
              <a:rPr lang="en-US" sz="1600" b="0" dirty="0" smtClean="0"/>
              <a:t>6 	- 40G QSFP+ Ports</a:t>
            </a:r>
          </a:p>
          <a:p>
            <a:pPr defTabSz="400050"/>
            <a:r>
              <a:rPr lang="en-US" sz="1600" b="0" dirty="0" smtClean="0"/>
              <a:t>Cisco Virtual PortChannel (vPC)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600" b="0" dirty="0" smtClean="0"/>
              <a:t>Both switches to look and function as one switch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600" b="0" dirty="0" smtClean="0"/>
              <a:t>When redundant connections are present and configured, bandwidth is doubled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r>
              <a:rPr lang="en-US" sz="1600" b="0" dirty="0" smtClean="0"/>
              <a:t>In event of failure, remaining switch handles full communications</a:t>
            </a:r>
          </a:p>
          <a:p>
            <a:pPr marL="342900" indent="-342900" defTabSz="400050">
              <a:buFont typeface="Arial" panose="020B0604020202020204" pitchFamily="34" charset="0"/>
              <a:buChar char="•"/>
            </a:pPr>
            <a:endParaRPr lang="en-US" sz="1600" b="0" dirty="0" smtClean="0"/>
          </a:p>
          <a:p>
            <a:endParaRPr lang="en-US" sz="1600" b="0" dirty="0" smtClean="0"/>
          </a:p>
          <a:p>
            <a:endParaRPr lang="en-US" sz="16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24960"/>
            <a:ext cx="428625" cy="1345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4469" y="1430985"/>
            <a:ext cx="428625" cy="3286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25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0570" y="-25400"/>
            <a:ext cx="8229600" cy="914400"/>
          </a:xfrm>
        </p:spPr>
        <p:txBody>
          <a:bodyPr/>
          <a:lstStyle/>
          <a:p>
            <a:pPr eaLnBrk="0" hangingPunct="0"/>
            <a:r>
              <a:rPr lang="en-US" sz="3600" kern="1200" dirty="0" smtClean="0">
                <a:latin typeface="Arial" pitchFamily="34" charset="0"/>
                <a:ea typeface="+mn-ea"/>
                <a:cs typeface="+mn-cs"/>
              </a:rPr>
              <a:t>Key Benefits </a:t>
            </a:r>
            <a:r>
              <a:rPr lang="en-US" sz="3600" kern="1200" dirty="0">
                <a:latin typeface="Arial" pitchFamily="34" charset="0"/>
                <a:ea typeface="+mn-ea"/>
                <a:cs typeface="+mn-cs"/>
              </a:rPr>
              <a:t>of </a:t>
            </a:r>
            <a:r>
              <a:rPr lang="en-US" sz="3600" kern="1200" dirty="0" smtClean="0">
                <a:latin typeface="Arial" pitchFamily="34" charset="0"/>
                <a:ea typeface="+mn-ea"/>
                <a:cs typeface="+mn-cs"/>
              </a:rPr>
              <a:t>CSS-</a:t>
            </a:r>
            <a:r>
              <a:rPr lang="en-US" sz="3600" kern="1200" dirty="0" err="1" smtClean="0">
                <a:latin typeface="Arial" pitchFamily="34" charset="0"/>
                <a:ea typeface="+mn-ea"/>
                <a:cs typeface="+mn-cs"/>
              </a:rPr>
              <a:t>Wx</a:t>
            </a:r>
            <a:r>
              <a:rPr lang="en-US" sz="3600" kern="1200" dirty="0" smtClean="0">
                <a:latin typeface="Arial" pitchFamily="34" charset="0"/>
                <a:ea typeface="+mn-ea"/>
                <a:cs typeface="+mn-cs"/>
              </a:rPr>
              <a:t> and NWP</a:t>
            </a:r>
            <a:endParaRPr lang="en-US" sz="3600" kern="1200" dirty="0">
              <a:latin typeface="Arial" pitchFamily="34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6759" y="565680"/>
            <a:ext cx="8809043" cy="5597757"/>
            <a:chOff x="255943" y="565680"/>
            <a:chExt cx="8809043" cy="5597757"/>
          </a:xfrm>
        </p:grpSpPr>
        <p:grpSp>
          <p:nvGrpSpPr>
            <p:cNvPr id="11" name="Group 10"/>
            <p:cNvGrpSpPr/>
            <p:nvPr/>
          </p:nvGrpSpPr>
          <p:grpSpPr>
            <a:xfrm>
              <a:off x="272142" y="819436"/>
              <a:ext cx="8792844" cy="1230343"/>
              <a:chOff x="272143" y="960002"/>
              <a:chExt cx="5329903" cy="99793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272143" y="960002"/>
                <a:ext cx="5329903" cy="99793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09977" y="1154836"/>
                <a:ext cx="1909272" cy="524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Reduce </a:t>
                </a: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FAA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Operations Costs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55943" y="2270101"/>
              <a:ext cx="8809041" cy="1051929"/>
              <a:chOff x="255944" y="2174565"/>
              <a:chExt cx="5301598" cy="1051929"/>
            </a:xfrm>
          </p:grpSpPr>
          <p:sp>
            <p:nvSpPr>
              <p:cNvPr id="14" name="Rounded Rectangle 13"/>
              <p:cNvSpPr/>
              <p:nvPr/>
            </p:nvSpPr>
            <p:spPr>
              <a:xfrm>
                <a:off x="255944" y="2174565"/>
                <a:ext cx="5301598" cy="1051929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50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92143" y="2351797"/>
                <a:ext cx="168495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Modernize National</a:t>
                </a:r>
              </a:p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Airspace System 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283079" y="3553656"/>
              <a:ext cx="8781906" cy="1097052"/>
              <a:chOff x="293867" y="4632366"/>
              <a:chExt cx="5530198" cy="143691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293867" y="4632366"/>
                <a:ext cx="5530198" cy="1436915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50000">
                    <a:schemeClr val="accent6">
                      <a:lumMod val="40000"/>
                      <a:lumOff val="6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33163" y="5036361"/>
                <a:ext cx="1652335" cy="483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Improve Efficiency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66187" y="4884969"/>
              <a:ext cx="8798797" cy="1097053"/>
              <a:chOff x="266186" y="4789433"/>
              <a:chExt cx="5530198" cy="1097053"/>
            </a:xfrm>
          </p:grpSpPr>
          <p:sp>
            <p:nvSpPr>
              <p:cNvPr id="42" name="Rounded Rectangle 41"/>
              <p:cNvSpPr/>
              <p:nvPr/>
            </p:nvSpPr>
            <p:spPr>
              <a:xfrm>
                <a:off x="266186" y="4789433"/>
                <a:ext cx="5530198" cy="109705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50000">
                    <a:schemeClr val="accent4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sz="1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05014" y="5047852"/>
                <a:ext cx="1491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sz="1800" b="1" dirty="0" smtClean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Improve Safety</a:t>
                </a:r>
                <a:endParaRPr lang="en-US" sz="1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2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3" t="10136" r="9135" b="10454"/>
            <a:stretch>
              <a:fillRect/>
            </a:stretch>
          </p:blipFill>
          <p:spPr bwMode="auto">
            <a:xfrm rot="19815915">
              <a:off x="3601271" y="565680"/>
              <a:ext cx="2359271" cy="1745869"/>
            </a:xfrm>
            <a:prstGeom prst="rect">
              <a:avLst/>
            </a:prstGeom>
            <a:noFill/>
            <a:ln>
              <a:noFill/>
            </a:ln>
            <a:scene3d>
              <a:camera prst="isometricBottomDown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82937">
              <a:off x="3307232" y="2064623"/>
              <a:ext cx="2386880" cy="1446473"/>
            </a:xfrm>
            <a:prstGeom prst="rect">
              <a:avLst/>
            </a:prstGeom>
            <a:scene3d>
              <a:camera prst="isometricBottomDown"/>
              <a:lightRig rig="threePt" dir="t"/>
            </a:scene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09843">
              <a:off x="3116836" y="3353265"/>
              <a:ext cx="2436496" cy="1492764"/>
            </a:xfrm>
            <a:prstGeom prst="rect">
              <a:avLst/>
            </a:prstGeom>
            <a:scene3d>
              <a:camera prst="isometricBottomDown"/>
              <a:lightRig rig="threePt" dir="t"/>
            </a:scene3d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1689">
              <a:off x="2955648" y="4675095"/>
              <a:ext cx="2401067" cy="1488342"/>
            </a:xfrm>
            <a:prstGeom prst="rect">
              <a:avLst/>
            </a:prstGeom>
            <a:scene3d>
              <a:camera prst="isometricBottomDown"/>
              <a:lightRig rig="threePt" dir="t"/>
            </a:scene3d>
          </p:spPr>
        </p:pic>
      </p:grpSp>
      <p:sp>
        <p:nvSpPr>
          <p:cNvPr id="36" name="Rectangle 35"/>
          <p:cNvSpPr/>
          <p:nvPr/>
        </p:nvSpPr>
        <p:spPr>
          <a:xfrm>
            <a:off x="6045179" y="2310654"/>
            <a:ext cx="2670924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Decommission Outdated Systems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45179" y="3938904"/>
            <a:ext cx="1741182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Reduce Flight Delays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045179" y="5051700"/>
            <a:ext cx="2458173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Enhanced Weather Information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45179" y="2831391"/>
            <a:ext cx="1641796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Cloud Compatibility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045179" y="2559025"/>
            <a:ext cx="2061783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Leveraging SWIM and FTI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045179" y="3097857"/>
            <a:ext cx="2239716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Global Data Standardization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45179" y="3618255"/>
            <a:ext cx="2207656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latin typeface="Arial"/>
              </a:rPr>
              <a:t>Over $2.8B of User Benefits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045179" y="887619"/>
            <a:ext cx="29104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>
                <a:latin typeface="Arial"/>
              </a:rPr>
              <a:t>$</a:t>
            </a:r>
            <a:r>
              <a:rPr lang="en-US" sz="1200" b="1" i="1" dirty="0" smtClean="0">
                <a:latin typeface="Arial"/>
              </a:rPr>
              <a:t>2.0B </a:t>
            </a:r>
            <a:r>
              <a:rPr lang="en-US" sz="1200" b="1" i="1" dirty="0">
                <a:latin typeface="Arial"/>
              </a:rPr>
              <a:t>Cost Avoidance Over 25 Year Lifecycle Including $</a:t>
            </a:r>
            <a:r>
              <a:rPr lang="en-US" sz="1200" b="1" i="1" dirty="0" smtClean="0">
                <a:latin typeface="Arial"/>
              </a:rPr>
              <a:t>350M </a:t>
            </a:r>
            <a:r>
              <a:rPr lang="en-US" sz="1200" b="1" i="1" dirty="0">
                <a:latin typeface="Arial"/>
              </a:rPr>
              <a:t>Ops Cost Savings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045179" y="1405006"/>
            <a:ext cx="2765501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Eliminates Need for Legacy System</a:t>
            </a:r>
          </a:p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Tech Refreshes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045179" y="5610147"/>
            <a:ext cx="2530565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Common Situational Awareness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045179" y="4259553"/>
            <a:ext cx="1750800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Enable Collaborative </a:t>
            </a:r>
          </a:p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Decision-making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045179" y="5330923"/>
            <a:ext cx="1302664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200" b="1" i="1" dirty="0" smtClean="0">
                <a:solidFill>
                  <a:srgbClr val="000000"/>
                </a:solidFill>
                <a:latin typeface="Arial"/>
              </a:rPr>
              <a:t>Greater Access</a:t>
            </a:r>
            <a:endParaRPr lang="en-US" sz="1200" b="1" i="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2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770585"/>
            <a:ext cx="1207008" cy="52739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24963"/>
            <a:ext cx="6255824" cy="7815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141973" cy="727969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1D2F68"/>
                </a:solidFill>
              </a:rPr>
              <a:t>CSS-</a:t>
            </a:r>
            <a:r>
              <a:rPr lang="en-US" sz="3200" dirty="0" err="1" smtClean="0">
                <a:solidFill>
                  <a:srgbClr val="1D2F68"/>
                </a:solidFill>
              </a:rPr>
              <a:t>Wx</a:t>
            </a:r>
            <a:r>
              <a:rPr lang="en-US" sz="3200" dirty="0" smtClean="0">
                <a:solidFill>
                  <a:srgbClr val="1D2F68"/>
                </a:solidFill>
              </a:rPr>
              <a:t> Terminal </a:t>
            </a:r>
            <a:r>
              <a:rPr lang="en-US" sz="3200" dirty="0">
                <a:solidFill>
                  <a:srgbClr val="1D2F68"/>
                </a:solidFill>
              </a:rPr>
              <a:t>Site </a:t>
            </a:r>
            <a:r>
              <a:rPr lang="en-US" sz="3200" dirty="0" smtClean="0">
                <a:solidFill>
                  <a:srgbClr val="1D2F68"/>
                </a:solidFill>
              </a:rPr>
              <a:t>Hardware (Cont.)</a:t>
            </a:r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009636" y="1966420"/>
            <a:ext cx="6858000" cy="399613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Compute Node_T </a:t>
            </a:r>
          </a:p>
          <a:p>
            <a:r>
              <a:rPr lang="en-US" sz="1600" dirty="0" smtClean="0"/>
              <a:t>Hardware:</a:t>
            </a:r>
            <a:r>
              <a:rPr lang="en-US" sz="1600" b="0" dirty="0" smtClean="0"/>
              <a:t>	Cisco UCS C220 M4 (UCSC-C220-M4S)</a:t>
            </a:r>
          </a:p>
          <a:p>
            <a:r>
              <a:rPr lang="en-US" sz="1600" dirty="0" smtClean="0"/>
              <a:t>Quantity:	</a:t>
            </a:r>
            <a:r>
              <a:rPr lang="en-US" sz="1600" b="0" dirty="0"/>
              <a:t>2</a:t>
            </a:r>
            <a:r>
              <a:rPr lang="en-US" sz="1600" b="0" dirty="0" smtClean="0"/>
              <a:t> (1-to-n architecture allows for future growth)</a:t>
            </a:r>
          </a:p>
          <a:p>
            <a:r>
              <a:rPr lang="en-US" sz="1600" dirty="0" smtClean="0"/>
              <a:t>Features:</a:t>
            </a:r>
          </a:p>
          <a:p>
            <a:pPr defTabSz="400050"/>
            <a:r>
              <a:rPr lang="en-US" sz="1600" b="0" dirty="0" smtClean="0"/>
              <a:t>CPU	- Two 12-core 1.80 GHz Intel Haswell (E5-2650L)</a:t>
            </a:r>
          </a:p>
          <a:p>
            <a:pPr defTabSz="400050"/>
            <a:r>
              <a:rPr lang="en-US" sz="1600" b="0" dirty="0" smtClean="0"/>
              <a:t>RAM	- 320 GB</a:t>
            </a:r>
          </a:p>
          <a:p>
            <a:pPr defTabSz="400050"/>
            <a:r>
              <a:rPr lang="en-US" sz="1600" b="0" dirty="0" smtClean="0"/>
              <a:t>HDD	- </a:t>
            </a:r>
            <a:r>
              <a:rPr lang="en-US" sz="1600" b="0" dirty="0"/>
              <a:t>Two 480 GB </a:t>
            </a:r>
            <a:r>
              <a:rPr lang="en-US" sz="1600" b="0" dirty="0" smtClean="0"/>
              <a:t>SSD </a:t>
            </a:r>
            <a:r>
              <a:rPr lang="en-US" sz="1600" b="0" dirty="0"/>
              <a:t>(OS)</a:t>
            </a:r>
          </a:p>
          <a:p>
            <a:pPr defTabSz="400050"/>
            <a:r>
              <a:rPr lang="en-US" sz="1600" b="0" dirty="0"/>
              <a:t>		- </a:t>
            </a:r>
            <a:r>
              <a:rPr lang="en-US" sz="1600" b="0" dirty="0" smtClean="0"/>
              <a:t>Four 1.8 </a:t>
            </a:r>
            <a:r>
              <a:rPr lang="en-US" sz="1600" b="0" dirty="0"/>
              <a:t>TB SAS </a:t>
            </a:r>
            <a:r>
              <a:rPr lang="en-US" sz="1600" b="0" dirty="0" smtClean="0"/>
              <a:t>10K </a:t>
            </a:r>
            <a:r>
              <a:rPr lang="en-US" sz="1600" b="0" dirty="0"/>
              <a:t>RPM HDD (Storage</a:t>
            </a:r>
            <a:r>
              <a:rPr lang="en-US" sz="1600" b="0" dirty="0" smtClean="0"/>
              <a:t>)</a:t>
            </a:r>
          </a:p>
          <a:p>
            <a:pPr defTabSz="400050"/>
            <a:r>
              <a:rPr lang="en-US" sz="1600" b="0" dirty="0" smtClean="0"/>
              <a:t>I/O		- 2 Dual Port 10GB NIC (4 total)</a:t>
            </a:r>
          </a:p>
          <a:p>
            <a:pPr defTabSz="400050"/>
            <a:r>
              <a:rPr lang="en-US" sz="1600" b="0" dirty="0"/>
              <a:t>	</a:t>
            </a:r>
            <a:r>
              <a:rPr lang="en-US" sz="1600" b="0" dirty="0" smtClean="0"/>
              <a:t>	- 2 Quad Port 1GB NIC (8 total)</a:t>
            </a:r>
            <a:endParaRPr lang="en-US" sz="1600" b="0" dirty="0"/>
          </a:p>
          <a:p>
            <a:pPr defTabSz="400050"/>
            <a:r>
              <a:rPr lang="en-US" sz="1600" b="0" dirty="0" smtClean="0"/>
              <a:t>Host for all Virtual Machines</a:t>
            </a:r>
          </a:p>
          <a:p>
            <a:pPr defTabSz="400050"/>
            <a:r>
              <a:rPr lang="en-US" sz="1600" b="0" dirty="0"/>
              <a:t>Will utilize GlusterFS to handle distributed storage</a:t>
            </a:r>
          </a:p>
          <a:p>
            <a:endParaRPr lang="en-US" sz="1600" b="0" dirty="0"/>
          </a:p>
          <a:p>
            <a:pPr defTabSz="400050"/>
            <a:endParaRPr lang="en-US" sz="1600" b="0" dirty="0" smtClean="0"/>
          </a:p>
          <a:p>
            <a:endParaRPr lang="en-US" sz="1600" b="0" dirty="0" smtClean="0"/>
          </a:p>
          <a:p>
            <a:endParaRPr lang="en-US" sz="16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24963"/>
            <a:ext cx="428625" cy="38397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631576"/>
            <a:ext cx="428625" cy="34379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06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442" y="788515"/>
            <a:ext cx="1207008" cy="52739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094" y="989914"/>
            <a:ext cx="6588244" cy="7876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440" y="88779"/>
            <a:ext cx="8379079" cy="727969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1D2F68"/>
                </a:solidFill>
              </a:rPr>
              <a:t>CSS-</a:t>
            </a:r>
            <a:r>
              <a:rPr lang="en-US" sz="3600" dirty="0" err="1" smtClean="0">
                <a:solidFill>
                  <a:srgbClr val="1D2F68"/>
                </a:solidFill>
              </a:rPr>
              <a:t>Wx</a:t>
            </a:r>
            <a:r>
              <a:rPr lang="en-US" sz="3600" dirty="0" smtClean="0">
                <a:solidFill>
                  <a:srgbClr val="1D2F68"/>
                </a:solidFill>
              </a:rPr>
              <a:t> Terminal </a:t>
            </a:r>
            <a:r>
              <a:rPr lang="en-US" sz="3600" dirty="0">
                <a:solidFill>
                  <a:srgbClr val="1D2F68"/>
                </a:solidFill>
              </a:rPr>
              <a:t>Site </a:t>
            </a:r>
            <a:r>
              <a:rPr lang="en-US" sz="3600" dirty="0" smtClean="0">
                <a:solidFill>
                  <a:srgbClr val="1D2F68"/>
                </a:solidFill>
              </a:rPr>
              <a:t>Hardware (Cont.)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1893095" y="2073997"/>
            <a:ext cx="6858000" cy="3996133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TDWR Receiver </a:t>
            </a:r>
          </a:p>
          <a:p>
            <a:r>
              <a:rPr lang="en-US" sz="1600" dirty="0" smtClean="0"/>
              <a:t>Hardware:</a:t>
            </a:r>
            <a:r>
              <a:rPr lang="en-US" sz="1600" b="0" dirty="0" smtClean="0"/>
              <a:t>	</a:t>
            </a:r>
            <a:r>
              <a:rPr lang="en-US" sz="1600" b="0" dirty="0"/>
              <a:t>SINGLEstream Dual Link Aggregation TAP </a:t>
            </a:r>
            <a:r>
              <a:rPr lang="en-US" sz="1600" b="0" dirty="0" smtClean="0"/>
              <a:t>(SS-			2210BT-BT/SFP-S)</a:t>
            </a:r>
          </a:p>
          <a:p>
            <a:r>
              <a:rPr lang="en-US" sz="1600" dirty="0" smtClean="0"/>
              <a:t>Quantity:		</a:t>
            </a:r>
            <a:r>
              <a:rPr lang="en-US" sz="1600" b="0" dirty="0" smtClean="0"/>
              <a:t>Up to 7 (1 per TDWR + hot spare)</a:t>
            </a:r>
          </a:p>
          <a:p>
            <a:endParaRPr lang="en-US" sz="1800" b="0" dirty="0"/>
          </a:p>
          <a:p>
            <a:pPr defTabSz="400050"/>
            <a:endParaRPr lang="en-US" sz="1800" b="0" dirty="0" smtClean="0"/>
          </a:p>
          <a:p>
            <a:endParaRPr lang="en-US" sz="1800" b="0" dirty="0" smtClean="0"/>
          </a:p>
          <a:p>
            <a:endParaRPr lang="en-US" sz="1800" b="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4469" y="942894"/>
            <a:ext cx="428625" cy="6107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464469" y="1777522"/>
            <a:ext cx="428625" cy="1000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838" y="3343886"/>
            <a:ext cx="4282888" cy="265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5300" y="1508125"/>
            <a:ext cx="5300645" cy="4391025"/>
          </a:xfrm>
        </p:spPr>
        <p:txBody>
          <a:bodyPr/>
          <a:lstStyle/>
          <a:p>
            <a:r>
              <a:rPr lang="en-US" sz="2000" dirty="0" smtClean="0"/>
              <a:t>TDWR </a:t>
            </a:r>
          </a:p>
          <a:p>
            <a:pPr lvl="1"/>
            <a:r>
              <a:rPr lang="en-US" sz="1800" dirty="0" smtClean="0"/>
              <a:t>Broadcast UDP</a:t>
            </a:r>
          </a:p>
          <a:p>
            <a:pPr lvl="1"/>
            <a:r>
              <a:rPr lang="en-US" sz="1800" dirty="0" smtClean="0"/>
              <a:t>Unidirectional</a:t>
            </a:r>
          </a:p>
          <a:p>
            <a:endParaRPr lang="en-US" sz="2000" dirty="0"/>
          </a:p>
          <a:p>
            <a:r>
              <a:rPr lang="en-US" sz="2000" dirty="0" smtClean="0"/>
              <a:t>Network Tap</a:t>
            </a:r>
          </a:p>
          <a:p>
            <a:pPr lvl="1"/>
            <a:r>
              <a:rPr lang="en-US" sz="1800" dirty="0" smtClean="0"/>
              <a:t>Receives data from source</a:t>
            </a:r>
          </a:p>
          <a:p>
            <a:pPr lvl="1"/>
            <a:r>
              <a:rPr lang="en-US" sz="1800" dirty="0" smtClean="0"/>
              <a:t>Duplicates data across multiple ports</a:t>
            </a:r>
          </a:p>
          <a:p>
            <a:pPr lvl="1"/>
            <a:r>
              <a:rPr lang="en-US" sz="1800" dirty="0"/>
              <a:t>S</a:t>
            </a:r>
            <a:r>
              <a:rPr lang="en-US" sz="1800" dirty="0" smtClean="0"/>
              <a:t>end data to:</a:t>
            </a:r>
          </a:p>
          <a:p>
            <a:pPr lvl="2"/>
            <a:r>
              <a:rPr lang="en-US" sz="1600" dirty="0" smtClean="0"/>
              <a:t>ITWS</a:t>
            </a:r>
          </a:p>
          <a:p>
            <a:pPr lvl="2"/>
            <a:r>
              <a:rPr lang="en-US" sz="1600" dirty="0" smtClean="0"/>
              <a:t>NWP</a:t>
            </a:r>
          </a:p>
          <a:p>
            <a:pPr lvl="2"/>
            <a:r>
              <a:rPr lang="en-US" sz="1600" dirty="0" smtClean="0"/>
              <a:t>CSS-Wx Terminal Compute Nodes</a:t>
            </a:r>
          </a:p>
          <a:p>
            <a:pPr lvl="2"/>
            <a:r>
              <a:rPr lang="en-US" sz="1600" dirty="0" smtClean="0"/>
              <a:t>Per IRD, Network Tap is point of demarcation for all connected programs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+mj-lt"/>
                <a:cs typeface="+mj-cs"/>
              </a:rPr>
              <a:t>CSS-</a:t>
            </a:r>
            <a:r>
              <a:rPr lang="en-US" sz="3600" dirty="0" err="1" smtClean="0">
                <a:latin typeface="+mj-lt"/>
                <a:cs typeface="+mj-cs"/>
              </a:rPr>
              <a:t>Wx</a:t>
            </a:r>
            <a:r>
              <a:rPr lang="en-US" sz="3600" dirty="0" smtClean="0">
                <a:latin typeface="+mj-lt"/>
                <a:cs typeface="+mj-cs"/>
              </a:rPr>
              <a:t> TDWR </a:t>
            </a:r>
            <a:r>
              <a:rPr lang="en-US" sz="3600" dirty="0">
                <a:latin typeface="+mj-lt"/>
                <a:cs typeface="+mj-cs"/>
              </a:rPr>
              <a:t>Communications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945" y="1066801"/>
            <a:ext cx="2720734" cy="483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56229"/>
            <a:ext cx="8472488" cy="609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NWP Terminal Site Block Diagram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8442"/>
          <a:stretch/>
        </p:blipFill>
        <p:spPr>
          <a:xfrm>
            <a:off x="364404" y="1082040"/>
            <a:ext cx="8424861" cy="49553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49357" y="1082040"/>
            <a:ext cx="1917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Preliminary </a:t>
            </a:r>
            <a:r>
              <a:rPr lang="en-US" sz="1400" b="1" dirty="0" smtClean="0"/>
              <a:t>Design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2212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NWP Terminal Rack Layout</a:t>
            </a:r>
            <a:endParaRPr lang="en-US" sz="3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708819"/>
              </p:ext>
            </p:extLst>
          </p:nvPr>
        </p:nvGraphicFramePr>
        <p:xfrm>
          <a:off x="6591552" y="269910"/>
          <a:ext cx="1934717" cy="5669034"/>
        </p:xfrm>
        <a:graphic>
          <a:graphicData uri="http://schemas.openxmlformats.org/drawingml/2006/table">
            <a:tbl>
              <a:tblPr/>
              <a:tblGrid>
                <a:gridCol w="813744"/>
                <a:gridCol w="1120973"/>
              </a:tblGrid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Router FTI Interface 1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Router FTI Interface 2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Radar Interface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 Laptop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319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Server 2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Server 1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4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10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10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173" marR="5173" marT="517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1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Rack 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Preliminary Design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Terminal Site Rack</a:t>
                      </a:r>
                    </a:p>
                  </a:txBody>
                  <a:tcPr marL="5173" marR="5173" marT="517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5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Configuration</a:t>
                      </a: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 Inch Rack Depth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73" marR="5173" marT="517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Equipment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Weight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lbs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73" marR="5173" marT="51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5173" marR="5173" marT="51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962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Power Max KW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</a:t>
                      </a:r>
                    </a:p>
                  </a:txBody>
                  <a:tcPr marL="5173" marR="5173" marT="51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962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Spare U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5173" marR="5173" marT="51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53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Core Count</a:t>
                      </a:r>
                    </a:p>
                  </a:txBody>
                  <a:tcPr marL="5173" marR="5173" marT="51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5173" marR="5173" marT="51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519310"/>
              </p:ext>
            </p:extLst>
          </p:nvPr>
        </p:nvGraphicFramePr>
        <p:xfrm>
          <a:off x="5090963" y="4723154"/>
          <a:ext cx="1138049" cy="934804"/>
        </p:xfrm>
        <a:graphic>
          <a:graphicData uri="http://schemas.openxmlformats.org/drawingml/2006/table">
            <a:tbl>
              <a:tblPr/>
              <a:tblGrid>
                <a:gridCol w="1138049"/>
              </a:tblGrid>
              <a:tr h="1222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Empty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22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Laptop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2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Switch/Serial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10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Hot Failover/Product</a:t>
                      </a:r>
                      <a:r>
                        <a:rPr 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Generator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Server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Content Placeholder 5"/>
          <p:cNvSpPr txBox="1">
            <a:spLocks/>
          </p:cNvSpPr>
          <p:nvPr/>
        </p:nvSpPr>
        <p:spPr>
          <a:xfrm>
            <a:off x="529302" y="1531088"/>
            <a:ext cx="4008525" cy="4991385"/>
          </a:xfrm>
          <a:prstGeom prst="rect">
            <a:avLst/>
          </a:prstGeom>
        </p:spPr>
        <p:txBody>
          <a:bodyPr>
            <a:normAutofit/>
          </a:bodyPr>
          <a:lstStyle>
            <a:lvl1pPr marL="230188" indent="-230188" algn="l" defTabSz="914400" rtl="0" eaLnBrk="1" latinLnBrk="0" hangingPunct="1">
              <a:spcBef>
                <a:spcPts val="12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569913" indent="-225425" algn="l" defTabSz="914400" rtl="0" eaLnBrk="1" latinLnBrk="0" hangingPunct="1"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indent="-223838" algn="l" defTabSz="914400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258888" indent="-231775" algn="l" defTabSz="914400" rtl="0" eaLnBrk="1" latinLnBrk="0" hangingPunct="1">
              <a:spcBef>
                <a:spcPts val="600"/>
              </a:spcBef>
              <a:buSzPct val="80000"/>
              <a:buFont typeface="Wingdings" pitchFamily="2" charset="2"/>
              <a:buChar char="Ø"/>
              <a:defRPr sz="1600" b="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604963" indent="-233363" algn="l" defTabSz="914400" rtl="0" eaLnBrk="1" latinLnBrk="0" hangingPunct="1">
              <a:spcBef>
                <a:spcPts val="600"/>
              </a:spcBef>
              <a:buSzPct val="80000"/>
              <a:buFont typeface="Courier New" pitchFamily="49" charset="0"/>
              <a:buChar char="o"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b="1" dirty="0" smtClean="0"/>
              <a:t>Preliminary Design: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2 Hot Failover Servers</a:t>
            </a:r>
          </a:p>
          <a:p>
            <a:pPr lvl="1"/>
            <a:r>
              <a:rPr lang="en-US" sz="1800" dirty="0" smtClean="0"/>
              <a:t>Single socket configuration</a:t>
            </a:r>
          </a:p>
          <a:p>
            <a:pPr lvl="1"/>
            <a:r>
              <a:rPr lang="en-US" sz="1800" dirty="0" smtClean="0"/>
              <a:t>Clocked at 3.3GHz</a:t>
            </a:r>
          </a:p>
          <a:p>
            <a:pPr lvl="1"/>
            <a:r>
              <a:rPr lang="en-US" sz="1800" dirty="0" smtClean="0"/>
              <a:t>Single threaded response time significantly faster than Domain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16 serial ports for ASR weather channel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smtClean="0"/>
              <a:t>Standard 30 inch rack</a:t>
            </a:r>
          </a:p>
        </p:txBody>
      </p:sp>
    </p:spTree>
    <p:extLst>
      <p:ext uri="{BB962C8B-B14F-4D97-AF65-F5344CB8AC3E}">
        <p14:creationId xmlns:p14="http://schemas.microsoft.com/office/powerpoint/2010/main" val="26287963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Dedicated AWD Site</a:t>
            </a:r>
            <a:r>
              <a:rPr lang="en-US" sz="3600" dirty="0"/>
              <a:t> </a:t>
            </a:r>
            <a:r>
              <a:rPr lang="en-US" sz="3600" dirty="0" smtClean="0"/>
              <a:t>Block Diagram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2" y="1122537"/>
            <a:ext cx="7296838" cy="48454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46706" y="1106840"/>
            <a:ext cx="300915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/>
              <a:t>(Preliminary Design) 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58717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290321"/>
            <a:ext cx="8050213" cy="460883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CSS-</a:t>
            </a:r>
            <a:r>
              <a:rPr lang="en-US" sz="2400" dirty="0" err="1">
                <a:solidFill>
                  <a:srgbClr val="000000"/>
                </a:solidFill>
              </a:rPr>
              <a:t>Wx</a:t>
            </a:r>
            <a:r>
              <a:rPr lang="en-US" sz="2400" dirty="0">
                <a:solidFill>
                  <a:srgbClr val="000000"/>
                </a:solidFill>
              </a:rPr>
              <a:t> and NWP are being developed by Harris and Raytheon, respectively</a:t>
            </a:r>
          </a:p>
          <a:p>
            <a:pPr lvl="1"/>
            <a:r>
              <a:rPr lang="en-US" sz="2000" dirty="0"/>
              <a:t>Achieved NWP Preliminary Design Review (PDR) in May 2016 </a:t>
            </a:r>
          </a:p>
          <a:p>
            <a:pPr lvl="1"/>
            <a:r>
              <a:rPr lang="en-US" sz="2000" dirty="0" smtClean="0"/>
              <a:t>Achieved </a:t>
            </a:r>
            <a:r>
              <a:rPr lang="en-US" sz="2000" dirty="0"/>
              <a:t>CSS-</a:t>
            </a:r>
            <a:r>
              <a:rPr lang="en-US" sz="2000" dirty="0" err="1"/>
              <a:t>Wx</a:t>
            </a:r>
            <a:r>
              <a:rPr lang="en-US" sz="2000" dirty="0"/>
              <a:t> </a:t>
            </a:r>
            <a:r>
              <a:rPr lang="en-US" sz="2000" dirty="0" smtClean="0"/>
              <a:t>Critical Design </a:t>
            </a:r>
            <a:r>
              <a:rPr lang="en-US" sz="2000" dirty="0"/>
              <a:t>Review </a:t>
            </a:r>
            <a:r>
              <a:rPr lang="en-US" sz="2000" dirty="0" smtClean="0"/>
              <a:t>(CDR) in June 2016</a:t>
            </a:r>
            <a:endParaRPr lang="en-US" dirty="0"/>
          </a:p>
          <a:p>
            <a:pPr lvl="0"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CSS-</a:t>
            </a:r>
            <a:r>
              <a:rPr lang="en-US" sz="2400" dirty="0" err="1" smtClean="0">
                <a:solidFill>
                  <a:srgbClr val="000000"/>
                </a:solidFill>
              </a:rPr>
              <a:t>Wx</a:t>
            </a:r>
            <a:r>
              <a:rPr lang="en-US" sz="2400" dirty="0" smtClean="0">
                <a:solidFill>
                  <a:srgbClr val="000000"/>
                </a:solidFill>
              </a:rPr>
              <a:t> and NWP will provide improvements over legacy weather systems</a:t>
            </a:r>
          </a:p>
          <a:p>
            <a:pPr lvl="0"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AJM-333 coordinating site </a:t>
            </a:r>
            <a:r>
              <a:rPr lang="en-US" sz="2400" dirty="0">
                <a:solidFill>
                  <a:srgbClr val="000000"/>
                </a:solidFill>
              </a:rPr>
              <a:t>s</a:t>
            </a:r>
            <a:r>
              <a:rPr lang="en-US" sz="2400" dirty="0" smtClean="0">
                <a:solidFill>
                  <a:srgbClr val="000000"/>
                </a:solidFill>
              </a:rPr>
              <a:t>urveys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smtClean="0">
                <a:solidFill>
                  <a:srgbClr val="000000"/>
                </a:solidFill>
              </a:rPr>
              <a:t>site </a:t>
            </a:r>
            <a:r>
              <a:rPr lang="en-US" sz="2400" dirty="0">
                <a:solidFill>
                  <a:srgbClr val="000000"/>
                </a:solidFill>
              </a:rPr>
              <a:t>p</a:t>
            </a:r>
            <a:r>
              <a:rPr lang="en-US" sz="2400" dirty="0" smtClean="0">
                <a:solidFill>
                  <a:srgbClr val="000000"/>
                </a:solidFill>
              </a:rPr>
              <a:t>reparation </a:t>
            </a:r>
            <a:r>
              <a:rPr lang="en-US" sz="2400" dirty="0">
                <a:solidFill>
                  <a:srgbClr val="000000"/>
                </a:solidFill>
              </a:rPr>
              <a:t>and </a:t>
            </a:r>
            <a:r>
              <a:rPr lang="en-US" sz="2400" dirty="0" smtClean="0">
                <a:solidFill>
                  <a:srgbClr val="000000"/>
                </a:solidFill>
              </a:rPr>
              <a:t>installations </a:t>
            </a:r>
          </a:p>
          <a:p>
            <a:pPr lvl="1">
              <a:defRPr/>
            </a:pPr>
            <a:r>
              <a:rPr lang="en-US" dirty="0" smtClean="0">
                <a:solidFill>
                  <a:srgbClr val="000000"/>
                </a:solidFill>
              </a:rPr>
              <a:t>Activities </a:t>
            </a:r>
            <a:r>
              <a:rPr lang="en-US" dirty="0">
                <a:solidFill>
                  <a:srgbClr val="000000"/>
                </a:solidFill>
              </a:rPr>
              <a:t>for </a:t>
            </a:r>
            <a:r>
              <a:rPr lang="en-US" dirty="0" smtClean="0">
                <a:solidFill>
                  <a:srgbClr val="000000"/>
                </a:solidFill>
              </a:rPr>
              <a:t>CSS-</a:t>
            </a:r>
            <a:r>
              <a:rPr lang="en-US" dirty="0" err="1" smtClean="0">
                <a:solidFill>
                  <a:srgbClr val="000000"/>
                </a:solidFill>
              </a:rPr>
              <a:t>Wx</a:t>
            </a:r>
            <a:r>
              <a:rPr lang="en-US" dirty="0" smtClean="0">
                <a:solidFill>
                  <a:srgbClr val="000000"/>
                </a:solidFill>
              </a:rPr>
              <a:t> and NWP programs may </a:t>
            </a:r>
            <a:r>
              <a:rPr lang="en-US" dirty="0">
                <a:solidFill>
                  <a:srgbClr val="000000"/>
                </a:solidFill>
              </a:rPr>
              <a:t>occur at different </a:t>
            </a:r>
            <a:r>
              <a:rPr lang="en-US" dirty="0" smtClean="0">
                <a:solidFill>
                  <a:srgbClr val="000000"/>
                </a:solidFill>
              </a:rPr>
              <a:t>time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Summary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2657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40833" y="324421"/>
            <a:ext cx="7924831" cy="609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FAA NextGen Weather Systems Scope</a:t>
            </a:r>
            <a:endParaRPr lang="en-US" sz="3200" dirty="0" smtClean="0">
              <a:solidFill>
                <a:srgbClr val="222268"/>
              </a:solidFill>
            </a:endParaRPr>
          </a:p>
        </p:txBody>
      </p:sp>
      <p:grpSp>
        <p:nvGrpSpPr>
          <p:cNvPr id="11267" name="Group 25"/>
          <p:cNvGrpSpPr>
            <a:grpSpLocks/>
          </p:cNvGrpSpPr>
          <p:nvPr/>
        </p:nvGrpSpPr>
        <p:grpSpPr bwMode="auto">
          <a:xfrm>
            <a:off x="340833" y="3296089"/>
            <a:ext cx="8447087" cy="2604976"/>
            <a:chOff x="330200" y="939934"/>
            <a:chExt cx="8447088" cy="1920876"/>
          </a:xfrm>
        </p:grpSpPr>
        <p:sp>
          <p:nvSpPr>
            <p:cNvPr id="20" name="Rectangle 19"/>
            <p:cNvSpPr/>
            <p:nvPr/>
          </p:nvSpPr>
          <p:spPr bwMode="auto">
            <a:xfrm>
              <a:off x="2024062" y="939934"/>
              <a:ext cx="6753226" cy="190473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9342" tIns="69342" rIns="92456" bIns="104013" spcCol="1270" anchor="ctr" anchorCtr="0"/>
            <a:lstStyle/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 smtClean="0"/>
                <a:t>Produces </a:t>
              </a:r>
              <a:r>
                <a:rPr lang="en-US" sz="1400" dirty="0"/>
                <a:t>advanced aviation specific weather products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 smtClean="0"/>
                <a:t>0 </a:t>
              </a:r>
              <a:r>
                <a:rPr lang="en-US" sz="1400" dirty="0"/>
                <a:t>to 8 hour aviation weather products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Real-time weather radar information (e.g., ERAM)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Convective Weather Avoidance Fields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Wind Shear alerts</a:t>
              </a: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 smtClean="0"/>
                <a:t>Translates </a:t>
              </a:r>
              <a:r>
                <a:rPr lang="en-US" sz="1400" dirty="0"/>
                <a:t>weather information into weather avoidance areas for integration into decision support tools (e.g., TFMS, TBFM)</a:t>
              </a:r>
              <a:r>
                <a:rPr lang="en-US" sz="1400" dirty="0">
                  <a:solidFill>
                    <a:schemeClr val="tx1"/>
                  </a:solidFill>
                </a:rPr>
                <a:t> </a:t>
              </a:r>
              <a:endParaRPr lang="en-US" sz="1400" dirty="0" smtClean="0">
                <a:solidFill>
                  <a:schemeClr val="tx1"/>
                </a:solidFill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 smtClean="0">
                  <a:solidFill>
                    <a:schemeClr val="tx1"/>
                  </a:solidFill>
                </a:rPr>
                <a:t>Provides Aviation Weather Display (AWD) of NextGen weather information for ATC users</a:t>
              </a:r>
              <a:endParaRPr lang="en-US" sz="1400" dirty="0"/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  <a:defRPr/>
              </a:pPr>
              <a:r>
                <a:rPr lang="en-US" sz="1400" dirty="0"/>
                <a:t>Enables decommissioning of legacy weather processor systems (e.g., WARP, ITWS, CIWS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30200" y="939934"/>
              <a:ext cx="1693862" cy="1920876"/>
            </a:xfrm>
            <a:prstGeom prst="rect">
              <a:avLst/>
            </a:prstGeom>
            <a:solidFill>
              <a:schemeClr val="accent2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2456" tIns="52832" rIns="92456" bIns="52832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buNone/>
                <a:defRPr/>
              </a:pP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NextGen Weather Processor (NWP)</a:t>
              </a:r>
            </a:p>
          </p:txBody>
        </p:sp>
      </p:grpSp>
      <p:grpSp>
        <p:nvGrpSpPr>
          <p:cNvPr id="11268" name="Group 24"/>
          <p:cNvGrpSpPr>
            <a:grpSpLocks/>
          </p:cNvGrpSpPr>
          <p:nvPr/>
        </p:nvGrpSpPr>
        <p:grpSpPr bwMode="auto">
          <a:xfrm>
            <a:off x="330200" y="1266281"/>
            <a:ext cx="8455025" cy="1930399"/>
            <a:chOff x="322263" y="3068638"/>
            <a:chExt cx="8455025" cy="1327150"/>
          </a:xfrm>
        </p:grpSpPr>
        <p:sp>
          <p:nvSpPr>
            <p:cNvPr id="15" name="Rectangle 14"/>
            <p:cNvSpPr/>
            <p:nvPr/>
          </p:nvSpPr>
          <p:spPr bwMode="auto">
            <a:xfrm>
              <a:off x="2151063" y="3090888"/>
              <a:ext cx="6626225" cy="1282650"/>
            </a:xfrm>
            <a:prstGeom prst="rect">
              <a:avLst/>
            </a:pr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 bwMode="auto">
            <a:xfrm>
              <a:off x="2016125" y="3068638"/>
              <a:ext cx="6761163" cy="130490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9342" tIns="69342" rIns="92456" bIns="104013" spcCol="1270" anchor="ctr" anchorCtr="0"/>
            <a:lstStyle/>
            <a:p>
              <a:pPr marL="285750" lvl="1" indent="-285750">
                <a:buFont typeface="Arial" pitchFamily="34" charset="0"/>
                <a:buChar char="•"/>
                <a:defRPr/>
              </a:pPr>
              <a:r>
                <a:rPr lang="en-US" sz="1400" dirty="0"/>
                <a:t>Provides a single source for FAA weather information and establishes enterprise level common support services using SWIM</a:t>
              </a:r>
            </a:p>
            <a:p>
              <a:pPr marL="285750" lvl="1" indent="-285750">
                <a:buFont typeface="Arial" pitchFamily="34" charset="0"/>
                <a:buChar char="•"/>
                <a:defRPr/>
              </a:pPr>
              <a:r>
                <a:rPr lang="en-US" sz="1400" dirty="0"/>
                <a:t>Focuses on weather information management, publishing to support users, and providing new interface standards and formats 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Consistent with global standards (e.g., WXXM) </a:t>
              </a:r>
            </a:p>
            <a:p>
              <a:pPr marL="568325" lvl="1" indent="-225425">
                <a:lnSpc>
                  <a:spcPct val="80000"/>
                </a:lnSpc>
                <a:spcBef>
                  <a:spcPts val="300"/>
                </a:spcBef>
                <a:buFontTx/>
                <a:buChar char="-"/>
                <a:defRPr/>
              </a:pPr>
              <a:r>
                <a:rPr lang="en-US" sz="1400" dirty="0"/>
                <a:t>Provides geospatial data access services (WFS, WCS, WMS, WMTS)</a:t>
              </a:r>
            </a:p>
            <a:p>
              <a:pPr marL="285750" lvl="1" indent="-285750">
                <a:buFont typeface="Arial" pitchFamily="34" charset="0"/>
                <a:buChar char="•"/>
                <a:defRPr/>
              </a:pPr>
              <a:r>
                <a:rPr lang="en-US" sz="1400" dirty="0"/>
                <a:t>Enables decommissioning of legacy weather dissemination systems (e.g., WARP WINS, FBWTG, CDDS</a:t>
              </a:r>
              <a:r>
                <a:rPr lang="en-US" sz="1400" dirty="0" smtClean="0"/>
                <a:t>)</a:t>
              </a:r>
              <a:endParaRPr lang="en-US" sz="1400" dirty="0"/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2263" y="3068638"/>
              <a:ext cx="1693862" cy="1327150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2456" tIns="52832" rIns="92456" bIns="52832" spcCol="1270" anchor="ctr"/>
            <a:lstStyle/>
            <a:p>
              <a:pPr algn="ctr" defTabSz="577850">
                <a:lnSpc>
                  <a:spcPct val="90000"/>
                </a:lnSpc>
                <a:spcAft>
                  <a:spcPct val="35000"/>
                </a:spcAft>
                <a:buNone/>
                <a:defRPr/>
              </a:pP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Common Support Services – Weather (CSS-</a:t>
              </a:r>
              <a:r>
                <a:rPr lang="en-US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Wx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</p:txBody>
        </p:sp>
      </p:grpSp>
      <p:sp>
        <p:nvSpPr>
          <p:cNvPr id="1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"/>
          <p:cNvSpPr>
            <a:spLocks noGrp="1"/>
          </p:cNvSpPr>
          <p:nvPr>
            <p:ph type="title"/>
          </p:nvPr>
        </p:nvSpPr>
        <p:spPr>
          <a:xfrm>
            <a:off x="368294" y="332633"/>
            <a:ext cx="8472487" cy="609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3600" dirty="0" smtClean="0"/>
              <a:t>FAA NextGen </a:t>
            </a:r>
            <a:r>
              <a:rPr lang="en-US" sz="3600" dirty="0" err="1" smtClean="0"/>
              <a:t>Wx</a:t>
            </a:r>
            <a:r>
              <a:rPr lang="en-US" sz="3600" dirty="0" smtClean="0"/>
              <a:t> Systems in NAS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  <p:grpSp>
        <p:nvGrpSpPr>
          <p:cNvPr id="8195" name="Group 2"/>
          <p:cNvGrpSpPr>
            <a:grpSpLocks/>
          </p:cNvGrpSpPr>
          <p:nvPr/>
        </p:nvGrpSpPr>
        <p:grpSpPr bwMode="auto">
          <a:xfrm>
            <a:off x="2148770" y="1664214"/>
            <a:ext cx="6950075" cy="1830388"/>
            <a:chOff x="1304925" y="919842"/>
            <a:chExt cx="6111875" cy="2013858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1304925" y="942549"/>
              <a:ext cx="6111875" cy="1940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endParaRPr>
            </a:p>
          </p:txBody>
        </p:sp>
        <p:pic>
          <p:nvPicPr>
            <p:cNvPr id="8251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67"/>
            <a:stretch>
              <a:fillRect/>
            </a:stretch>
          </p:blipFill>
          <p:spPr bwMode="auto">
            <a:xfrm>
              <a:off x="1304925" y="1180731"/>
              <a:ext cx="6033266" cy="1752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1804708" y="1492735"/>
              <a:ext cx="638584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0"/>
                </a:spcBef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All-weather</a:t>
              </a:r>
            </a:p>
            <a:p>
              <a:pPr>
                <a:spcBef>
                  <a:spcPts val="0"/>
                </a:spcBef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Departures</a:t>
              </a:r>
              <a:endParaRPr lang="en-US" sz="1050" b="1" dirty="0">
                <a:latin typeface="+mn-lt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600982" y="919842"/>
              <a:ext cx="1250854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Reduce Weather Impact</a:t>
              </a:r>
              <a:endParaRPr lang="en-US" sz="1050" b="1" dirty="0">
                <a:latin typeface="+mn-lt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5659183" y="1492735"/>
              <a:ext cx="1030280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buNone/>
                <a:defRPr/>
              </a:pPr>
              <a:r>
                <a:rPr lang="en-US" sz="1050" b="1" dirty="0">
                  <a:solidFill>
                    <a:srgbClr val="000000"/>
                  </a:solidFill>
                  <a:latin typeface="+mn-lt"/>
                </a:rPr>
                <a:t>All-weather Approaches</a:t>
              </a:r>
              <a:endParaRPr lang="en-US" sz="1050" b="1" dirty="0">
                <a:latin typeface="+mn-lt"/>
              </a:endParaRPr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2673047" y="942549"/>
              <a:ext cx="1316469" cy="3555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>
                <a:buNone/>
                <a:defRPr/>
              </a:pPr>
              <a:r>
                <a:rPr lang="en-US" sz="1050" b="1" dirty="0">
                  <a:latin typeface="+mn-lt"/>
                </a:rPr>
                <a:t>Efficient, Flexible Routing</a:t>
              </a: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375151"/>
              </p:ext>
            </p:extLst>
          </p:nvPr>
        </p:nvGraphicFramePr>
        <p:xfrm>
          <a:off x="148833" y="3766613"/>
          <a:ext cx="8797610" cy="1460985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020097"/>
                <a:gridCol w="1172297"/>
                <a:gridCol w="1401304"/>
                <a:gridCol w="1401304"/>
                <a:gridCol w="1401304"/>
                <a:gridCol w="1401304"/>
              </a:tblGrid>
              <a:tr h="7420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</a:rPr>
                        <a:t>Current </a:t>
                      </a:r>
                      <a:r>
                        <a:rPr lang="en-US" sz="1400" dirty="0" err="1" smtClean="0">
                          <a:effectLst/>
                        </a:rPr>
                        <a:t>Wx</a:t>
                      </a:r>
                      <a:r>
                        <a:rPr lang="en-US" sz="1400" baseline="0" dirty="0" smtClean="0">
                          <a:effectLst/>
                        </a:rPr>
                        <a:t> Systems</a:t>
                      </a:r>
                      <a:endParaRPr lang="en-US" sz="1400" b="1" dirty="0">
                        <a:effectLst/>
                      </a:endParaRPr>
                    </a:p>
                  </a:txBody>
                  <a:tcPr marT="45691" marB="45691" anchor="ctr"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</a:p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WARP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CIWS</a:t>
                      </a:r>
                    </a:p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WARP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</a:p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WARP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lnT w="12700" cmpd="sng">
                      <a:noFill/>
                    </a:lnT>
                    <a:solidFill>
                      <a:srgbClr val="AFD7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Char char="•"/>
                        <a:defRPr/>
                      </a:pPr>
                      <a:r>
                        <a:rPr lang="en-US" sz="1200" b="1" kern="1200" dirty="0" smtClean="0"/>
                        <a:t>ITWS</a:t>
                      </a:r>
                      <a:endParaRPr lang="en-US" sz="1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91" marB="45691" anchor="ctr">
                    <a:solidFill>
                      <a:srgbClr val="AFD7FF"/>
                    </a:solidFill>
                  </a:tcPr>
                </a:tc>
              </a:tr>
              <a:tr h="71894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</a:rPr>
                        <a:t>NextGen </a:t>
                      </a:r>
                      <a:r>
                        <a:rPr lang="en-US" sz="1400" dirty="0" err="1" smtClean="0">
                          <a:effectLst/>
                        </a:rPr>
                        <a:t>Wx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Systems</a:t>
                      </a:r>
                      <a:endParaRPr lang="en-US" sz="1400" b="1" dirty="0">
                        <a:effectLst/>
                      </a:endParaRPr>
                    </a:p>
                  </a:txBody>
                  <a:tcPr marT="45691" marB="45691" anchor="ctr">
                    <a:solidFill>
                      <a:srgbClr val="007A3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CSS-</a:t>
                      </a:r>
                      <a:r>
                        <a:rPr lang="en-US" sz="1600" b="1" kern="1200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Wx</a:t>
                      </a:r>
                      <a:r>
                        <a:rPr lang="en-US" sz="1600" b="1" kern="1200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NWP</a:t>
                      </a:r>
                    </a:p>
                  </a:txBody>
                  <a:tcPr marT="45691" marB="45691" anchor="ctr">
                    <a:solidFill>
                      <a:srgbClr val="007A3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148832" y="1397855"/>
            <a:ext cx="2128301" cy="194095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 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common weather data standards</a:t>
            </a:r>
          </a:p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Consolidate FAA legacy weather systems</a:t>
            </a:r>
          </a:p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Improve aviation weather prediction capabilities</a:t>
            </a:r>
          </a:p>
          <a:p>
            <a:pPr marL="182880" lvl="1" indent="-182880">
              <a:spcBef>
                <a:spcPts val="6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Publish weather information for all users across the NAS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945181" y="5868085"/>
            <a:ext cx="2895600" cy="0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986805" y="4909550"/>
            <a:ext cx="1853976" cy="0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2205920" y="4909550"/>
            <a:ext cx="1957161" cy="0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/>
          <p:nvPr/>
        </p:nvCxnSpPr>
        <p:spPr bwMode="auto">
          <a:xfrm flipH="1">
            <a:off x="2154866" y="5871133"/>
            <a:ext cx="2895600" cy="0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9"/>
          <a:stretch/>
        </p:blipFill>
        <p:spPr>
          <a:xfrm>
            <a:off x="78157" y="1339345"/>
            <a:ext cx="8832574" cy="456192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4500" y="442047"/>
            <a:ext cx="8305137" cy="609600"/>
          </a:xfrm>
        </p:spPr>
        <p:txBody>
          <a:bodyPr/>
          <a:lstStyle/>
          <a:p>
            <a:r>
              <a:rPr lang="en-US" sz="3600" dirty="0">
                <a:solidFill>
                  <a:srgbClr val="17375E"/>
                </a:solidFill>
                <a:cs typeface="Arial" charset="0"/>
              </a:rPr>
              <a:t>NextGen </a:t>
            </a:r>
            <a:r>
              <a:rPr lang="en-US" sz="3600" dirty="0" err="1" smtClean="0">
                <a:solidFill>
                  <a:srgbClr val="17375E"/>
                </a:solidFill>
                <a:cs typeface="Arial" charset="0"/>
              </a:rPr>
              <a:t>Wx</a:t>
            </a:r>
            <a:r>
              <a:rPr lang="en-US" sz="3600" dirty="0" smtClean="0">
                <a:solidFill>
                  <a:srgbClr val="17375E"/>
                </a:solidFill>
                <a:cs typeface="Arial" charset="0"/>
              </a:rPr>
              <a:t> Providers/Consumers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74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419" y="188942"/>
            <a:ext cx="8599545" cy="631720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en-US" sz="3200" dirty="0" smtClean="0">
                <a:cs typeface="Arial" charset="0"/>
              </a:rPr>
              <a:t>FAA NextGen </a:t>
            </a:r>
            <a:r>
              <a:rPr lang="en-US" sz="3200" dirty="0" err="1" smtClean="0">
                <a:cs typeface="Arial" charset="0"/>
              </a:rPr>
              <a:t>Wx</a:t>
            </a:r>
            <a:r>
              <a:rPr lang="en-US" sz="3200" dirty="0" smtClean="0">
                <a:cs typeface="Arial" charset="0"/>
              </a:rPr>
              <a:t> Systems Architecture</a:t>
            </a:r>
            <a:endParaRPr lang="en-US" sz="3200" dirty="0">
              <a:cs typeface="Arial" charset="0"/>
            </a:endParaRPr>
          </a:p>
        </p:txBody>
      </p:sp>
      <p:sp>
        <p:nvSpPr>
          <p:cNvPr id="99" name="Rounded Rectangle 98"/>
          <p:cNvSpPr/>
          <p:nvPr/>
        </p:nvSpPr>
        <p:spPr bwMode="auto">
          <a:xfrm>
            <a:off x="2337269" y="3398467"/>
            <a:ext cx="5607040" cy="1087141"/>
          </a:xfrm>
          <a:prstGeom prst="roundRect">
            <a:avLst>
              <a:gd name="adj" fmla="val 8732"/>
            </a:avLst>
          </a:prstGeom>
          <a:solidFill>
            <a:srgbClr val="92D050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Common Support Services – 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Weather (CSS-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Wx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167" name="Straight Connector 166"/>
          <p:cNvCxnSpPr/>
          <p:nvPr/>
        </p:nvCxnSpPr>
        <p:spPr>
          <a:xfrm flipV="1">
            <a:off x="6293735" y="4542668"/>
            <a:ext cx="1005" cy="172648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V="1">
            <a:off x="4345622" y="4557363"/>
            <a:ext cx="0" cy="407462"/>
          </a:xfrm>
          <a:prstGeom prst="line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 flipV="1">
            <a:off x="2681823" y="4547329"/>
            <a:ext cx="5486" cy="772616"/>
          </a:xfrm>
          <a:prstGeom prst="line">
            <a:avLst/>
          </a:prstGeom>
          <a:ln w="12700">
            <a:solidFill>
              <a:schemeClr val="accent3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" name="Picture 173" descr="USA Physical Ma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266" y="4842295"/>
            <a:ext cx="8599950" cy="1226063"/>
          </a:xfrm>
          <a:prstGeom prst="rect">
            <a:avLst/>
          </a:prstGeom>
        </p:spPr>
      </p:pic>
      <p:sp>
        <p:nvSpPr>
          <p:cNvPr id="143" name="TextBox 142"/>
          <p:cNvSpPr txBox="1"/>
          <p:nvPr/>
        </p:nvSpPr>
        <p:spPr>
          <a:xfrm>
            <a:off x="4418971" y="5788793"/>
            <a:ext cx="7924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NEXRAD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7233233" y="5488429"/>
            <a:ext cx="878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Lightning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Networks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923058" y="5579253"/>
            <a:ext cx="102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Surface Obs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Networks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384867" y="5486985"/>
            <a:ext cx="64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LLWAS/TDWR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5179178" y="5617601"/>
            <a:ext cx="9894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NOAA Data</a:t>
            </a:r>
          </a:p>
        </p:txBody>
      </p:sp>
      <p:cxnSp>
        <p:nvCxnSpPr>
          <p:cNvPr id="160" name="Straight Connector 159"/>
          <p:cNvCxnSpPr/>
          <p:nvPr/>
        </p:nvCxnSpPr>
        <p:spPr>
          <a:xfrm flipV="1">
            <a:off x="5307893" y="4774300"/>
            <a:ext cx="632314" cy="189400"/>
          </a:xfrm>
          <a:prstGeom prst="line">
            <a:avLst/>
          </a:prstGeom>
          <a:ln w="9525">
            <a:solidFill>
              <a:srgbClr val="4FA3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 flipH="1" flipV="1">
            <a:off x="6046377" y="4783589"/>
            <a:ext cx="941341" cy="274971"/>
          </a:xfrm>
          <a:prstGeom prst="line">
            <a:avLst/>
          </a:prstGeom>
          <a:ln w="9525">
            <a:solidFill>
              <a:srgbClr val="4FA3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79062\Desktop\GOES Satell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56860">
            <a:off x="5910421" y="4557502"/>
            <a:ext cx="659595" cy="507728"/>
          </a:xfrm>
          <a:prstGeom prst="rect">
            <a:avLst/>
          </a:prstGeom>
          <a:noFill/>
        </p:spPr>
      </p:pic>
      <p:sp>
        <p:nvSpPr>
          <p:cNvPr id="168" name="TextBox 167"/>
          <p:cNvSpPr txBox="1"/>
          <p:nvPr/>
        </p:nvSpPr>
        <p:spPr>
          <a:xfrm>
            <a:off x="6110761" y="4988903"/>
            <a:ext cx="80943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Satellite</a:t>
            </a:r>
          </a:p>
        </p:txBody>
      </p:sp>
      <p:pic>
        <p:nvPicPr>
          <p:cNvPr id="179" name="Picture 178" descr="Untitled-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80415" y="4733516"/>
            <a:ext cx="375766" cy="423526"/>
          </a:xfrm>
          <a:prstGeom prst="rect">
            <a:avLst/>
          </a:prstGeom>
        </p:spPr>
      </p:pic>
      <p:cxnSp>
        <p:nvCxnSpPr>
          <p:cNvPr id="182" name="Straight Connector 181"/>
          <p:cNvCxnSpPr/>
          <p:nvPr/>
        </p:nvCxnSpPr>
        <p:spPr>
          <a:xfrm flipV="1">
            <a:off x="1777590" y="3428391"/>
            <a:ext cx="0" cy="1639047"/>
          </a:xfrm>
          <a:prstGeom prst="line">
            <a:avLst/>
          </a:prstGeom>
          <a:ln w="127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3564874" y="4542310"/>
            <a:ext cx="943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Canadian</a:t>
            </a:r>
            <a:b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b="1" dirty="0" err="1">
                <a:latin typeface="Calibri" panose="020F0502020204030204" pitchFamily="34" charset="0"/>
                <a:cs typeface="Calibri" panose="020F0502020204030204" pitchFamily="34" charset="0"/>
              </a:rPr>
              <a:t>Wx</a:t>
            </a: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 Radars</a:t>
            </a:r>
          </a:p>
        </p:txBody>
      </p:sp>
      <p:pic>
        <p:nvPicPr>
          <p:cNvPr id="149" name="Picture 148" descr="tdw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2965" y="4741560"/>
            <a:ext cx="358331" cy="762000"/>
          </a:xfrm>
          <a:prstGeom prst="rect">
            <a:avLst/>
          </a:prstGeom>
        </p:spPr>
      </p:pic>
      <p:cxnSp>
        <p:nvCxnSpPr>
          <p:cNvPr id="184" name="Straight Connector 183"/>
          <p:cNvCxnSpPr/>
          <p:nvPr/>
        </p:nvCxnSpPr>
        <p:spPr>
          <a:xfrm flipH="1" flipV="1">
            <a:off x="4738063" y="4555960"/>
            <a:ext cx="1" cy="840545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V="1">
            <a:off x="7629230" y="4566087"/>
            <a:ext cx="0" cy="758097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V="1">
            <a:off x="3483083" y="4579677"/>
            <a:ext cx="0" cy="891672"/>
          </a:xfrm>
          <a:prstGeom prst="line">
            <a:avLst/>
          </a:prstGeom>
          <a:ln w="12700">
            <a:solidFill>
              <a:schemeClr val="accent3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V="1">
            <a:off x="5595872" y="4573022"/>
            <a:ext cx="0" cy="891672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5" name="Picture 8" descr="C:\Users\fraserac\Pictures\systems_power_stgweb_170x1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21702" y="5138032"/>
            <a:ext cx="686738" cy="450995"/>
          </a:xfrm>
          <a:prstGeom prst="rect">
            <a:avLst/>
          </a:prstGeom>
          <a:noFill/>
        </p:spPr>
      </p:pic>
      <p:sp>
        <p:nvSpPr>
          <p:cNvPr id="153" name="TextBox 152"/>
          <p:cNvSpPr txBox="1"/>
          <p:nvPr/>
        </p:nvSpPr>
        <p:spPr>
          <a:xfrm>
            <a:off x="4901881" y="4839335"/>
            <a:ext cx="7240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MDCRS</a:t>
            </a:r>
          </a:p>
        </p:txBody>
      </p:sp>
      <p:pic>
        <p:nvPicPr>
          <p:cNvPr id="1029" name="Picture 5" descr="C:\Documents and Settings\79062\Desktop\Airbus 31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59485" y="4584630"/>
            <a:ext cx="703791" cy="284692"/>
          </a:xfrm>
          <a:prstGeom prst="rect">
            <a:avLst/>
          </a:prstGeom>
          <a:noFill/>
        </p:spPr>
      </p:pic>
      <p:pic>
        <p:nvPicPr>
          <p:cNvPr id="140" name="Picture 2" descr="C:\Users\fraserac\Pictures\faa_asr-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3081" y="4828824"/>
            <a:ext cx="740897" cy="611012"/>
          </a:xfrm>
          <a:prstGeom prst="rect">
            <a:avLst/>
          </a:prstGeom>
          <a:noFill/>
        </p:spPr>
      </p:pic>
      <p:sp>
        <p:nvSpPr>
          <p:cNvPr id="144" name="TextBox 143"/>
          <p:cNvSpPr txBox="1"/>
          <p:nvPr/>
        </p:nvSpPr>
        <p:spPr>
          <a:xfrm>
            <a:off x="1533882" y="5413030"/>
            <a:ext cx="4949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ASR</a:t>
            </a:r>
          </a:p>
        </p:txBody>
      </p:sp>
      <p:pic>
        <p:nvPicPr>
          <p:cNvPr id="142" name="Picture 5" descr="C:\Users\fraserac\Pictures\LS8000_210x170_top.jpg"/>
          <p:cNvPicPr>
            <a:picLocks noChangeAspect="1" noChangeArrowheads="1"/>
          </p:cNvPicPr>
          <p:nvPr/>
        </p:nvPicPr>
        <p:blipFill>
          <a:blip r:embed="rId10" cstate="print"/>
          <a:srcRect l="27237" r="2234"/>
          <a:stretch>
            <a:fillRect/>
          </a:stretch>
        </p:blipFill>
        <p:spPr bwMode="auto">
          <a:xfrm>
            <a:off x="7407754" y="4892391"/>
            <a:ext cx="483746" cy="590360"/>
          </a:xfrm>
          <a:prstGeom prst="rect">
            <a:avLst/>
          </a:prstGeom>
          <a:noFill/>
        </p:spPr>
      </p:pic>
      <p:cxnSp>
        <p:nvCxnSpPr>
          <p:cNvPr id="98" name="Straight Connector 97"/>
          <p:cNvCxnSpPr/>
          <p:nvPr/>
        </p:nvCxnSpPr>
        <p:spPr>
          <a:xfrm flipV="1">
            <a:off x="794568" y="1919184"/>
            <a:ext cx="0" cy="42605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V="1">
            <a:off x="3664439" y="1897369"/>
            <a:ext cx="0" cy="41215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V="1">
            <a:off x="1470578" y="1919182"/>
            <a:ext cx="0" cy="42605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/>
          <p:cNvSpPr/>
          <p:nvPr/>
        </p:nvSpPr>
        <p:spPr bwMode="auto">
          <a:xfrm>
            <a:off x="1113572" y="1762409"/>
            <a:ext cx="760584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 Web Users</a:t>
            </a:r>
          </a:p>
        </p:txBody>
      </p:sp>
      <p:pic>
        <p:nvPicPr>
          <p:cNvPr id="148" name="Picture 147" descr="NEXRAD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15669" y="5040462"/>
            <a:ext cx="478219" cy="762707"/>
          </a:xfrm>
          <a:prstGeom prst="rect">
            <a:avLst/>
          </a:prstGeom>
        </p:spPr>
      </p:pic>
      <p:pic>
        <p:nvPicPr>
          <p:cNvPr id="141" name="Picture 4" descr="C:\Users\fraserac\Pictures\awos.bmp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43059" y="4817255"/>
            <a:ext cx="556738" cy="790575"/>
          </a:xfrm>
          <a:prstGeom prst="rect">
            <a:avLst/>
          </a:prstGeom>
          <a:noFill/>
        </p:spPr>
      </p:pic>
      <p:sp>
        <p:nvSpPr>
          <p:cNvPr id="114" name="Rounded Rectangle 113"/>
          <p:cNvSpPr/>
          <p:nvPr/>
        </p:nvSpPr>
        <p:spPr bwMode="auto">
          <a:xfrm>
            <a:off x="428625" y="2332764"/>
            <a:ext cx="5280283" cy="1087141"/>
          </a:xfrm>
          <a:prstGeom prst="roundRect">
            <a:avLst>
              <a:gd name="adj" fmla="val 8732"/>
            </a:avLst>
          </a:prstGeom>
          <a:solidFill>
            <a:srgbClr val="93BDFB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NextGen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Weather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Processor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NWP)</a:t>
            </a:r>
          </a:p>
        </p:txBody>
      </p:sp>
      <p:pic>
        <p:nvPicPr>
          <p:cNvPr id="158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107" y="3056396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2" name="TextBox 161"/>
          <p:cNvSpPr txBox="1"/>
          <p:nvPr/>
        </p:nvSpPr>
        <p:spPr>
          <a:xfrm>
            <a:off x="2466565" y="2487808"/>
            <a:ext cx="1013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Central &amp; Terminal Processors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369852" y="1762409"/>
            <a:ext cx="717101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Stakeholders</a:t>
            </a:r>
          </a:p>
        </p:txBody>
      </p:sp>
      <p:sp>
        <p:nvSpPr>
          <p:cNvPr id="170" name="Rectangle 169"/>
          <p:cNvSpPr/>
          <p:nvPr/>
        </p:nvSpPr>
        <p:spPr bwMode="auto">
          <a:xfrm>
            <a:off x="585268" y="2052766"/>
            <a:ext cx="469882" cy="154005"/>
          </a:xfrm>
          <a:prstGeom prst="rect">
            <a:avLst/>
          </a:prstGeom>
          <a:solidFill>
            <a:srgbClr val="52326A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NESG</a:t>
            </a:r>
          </a:p>
        </p:txBody>
      </p:sp>
      <p:cxnSp>
        <p:nvCxnSpPr>
          <p:cNvPr id="172" name="Straight Connector 171"/>
          <p:cNvCxnSpPr/>
          <p:nvPr/>
        </p:nvCxnSpPr>
        <p:spPr>
          <a:xfrm flipV="1">
            <a:off x="7481123" y="1986090"/>
            <a:ext cx="0" cy="13716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flipV="1">
            <a:off x="6808139" y="1986090"/>
            <a:ext cx="0" cy="13716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 177"/>
          <p:cNvSpPr/>
          <p:nvPr/>
        </p:nvSpPr>
        <p:spPr bwMode="auto">
          <a:xfrm>
            <a:off x="7274536" y="2168647"/>
            <a:ext cx="469882" cy="154005"/>
          </a:xfrm>
          <a:prstGeom prst="rect">
            <a:avLst/>
          </a:prstGeom>
          <a:solidFill>
            <a:srgbClr val="52326A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NESG</a:t>
            </a:r>
          </a:p>
        </p:txBody>
      </p:sp>
      <p:pic>
        <p:nvPicPr>
          <p:cNvPr id="203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480" y="2914573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20" y="2805920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Rectangle 92"/>
          <p:cNvSpPr/>
          <p:nvPr/>
        </p:nvSpPr>
        <p:spPr bwMode="auto">
          <a:xfrm>
            <a:off x="5644933" y="1630626"/>
            <a:ext cx="810648" cy="298314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Legacy Weather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Consumers</a:t>
            </a: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 flipV="1">
            <a:off x="6059504" y="1986090"/>
            <a:ext cx="0" cy="13716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 bwMode="auto">
          <a:xfrm>
            <a:off x="6465138" y="2468192"/>
            <a:ext cx="1545388" cy="732651"/>
          </a:xfrm>
          <a:prstGeom prst="rect">
            <a:avLst/>
          </a:prstGeom>
          <a:solidFill>
            <a:srgbClr val="FF9900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System Wide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Information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Management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(SWIM)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3142913" y="4815389"/>
            <a:ext cx="560287" cy="243167"/>
          </a:xfrm>
          <a:prstGeom prst="rect">
            <a:avLst/>
          </a:prstGeom>
          <a:solidFill>
            <a:srgbClr val="52326A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WMSCR/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ADAS</a:t>
            </a:r>
            <a:endParaRPr lang="en-US" sz="9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0" name="Picture 99" descr="C:\Users\doyleth\AppData\Local\Temp\notes711897\~b768009.TMP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64" y="3646770"/>
            <a:ext cx="848326" cy="69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3558224" y="3870117"/>
            <a:ext cx="6974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CONUS+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Domain</a:t>
            </a:r>
          </a:p>
        </p:txBody>
      </p:sp>
      <p:pic>
        <p:nvPicPr>
          <p:cNvPr id="107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14" y="3772849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582" y="3606374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2913206" y="3892120"/>
            <a:ext cx="69749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ARTCC &amp; Terminal Domains</a:t>
            </a:r>
          </a:p>
        </p:txBody>
      </p:sp>
      <p:pic>
        <p:nvPicPr>
          <p:cNvPr id="110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477" y="4071891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C:\Users\doyleth\AppData\Local\Temp\notes711897\~b767103.T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72" y="3586254"/>
            <a:ext cx="297553" cy="23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55" y="1098086"/>
            <a:ext cx="1165818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" name="Rectangle 122"/>
          <p:cNvSpPr/>
          <p:nvPr/>
        </p:nvSpPr>
        <p:spPr bwMode="auto">
          <a:xfrm>
            <a:off x="6488256" y="1640151"/>
            <a:ext cx="859995" cy="298314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 Weather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Consumers</a:t>
            </a:r>
          </a:p>
        </p:txBody>
      </p:sp>
      <p:sp>
        <p:nvSpPr>
          <p:cNvPr id="124" name="Rectangle 123"/>
          <p:cNvSpPr/>
          <p:nvPr/>
        </p:nvSpPr>
        <p:spPr bwMode="auto">
          <a:xfrm>
            <a:off x="7371700" y="1640151"/>
            <a:ext cx="859995" cy="298314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spcBef>
                <a:spcPts val="0"/>
              </a:spcBef>
              <a:buNone/>
            </a:pP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Weather</a:t>
            </a:r>
            <a:b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Consumers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5809516" y="2997310"/>
            <a:ext cx="574615" cy="277120"/>
          </a:xfrm>
          <a:prstGeom prst="rect">
            <a:avLst/>
          </a:prstGeom>
          <a:solidFill>
            <a:srgbClr val="92D050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Service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Adaptors</a:t>
            </a:r>
          </a:p>
        </p:txBody>
      </p:sp>
      <p:pic>
        <p:nvPicPr>
          <p:cNvPr id="126" name="Picture 4" descr="WARP3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r="18494" b="23127"/>
          <a:stretch/>
        </p:blipFill>
        <p:spPr bwMode="auto">
          <a:xfrm>
            <a:off x="5714173" y="1022314"/>
            <a:ext cx="729371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2" descr="R:\Talks\LL_Talks_for_Visitors\MIT Advisory Board\2015_05_29\RAPT\RAPT-POT4\Screenshot-2.pn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7" t="17607"/>
          <a:stretch/>
        </p:blipFill>
        <p:spPr bwMode="auto">
          <a:xfrm>
            <a:off x="6507175" y="1035100"/>
            <a:ext cx="746866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2" descr="W:\Planning\2015\forFAA\2015_11_17_FPAW_Fall_Forum\noaa_log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67" y="1081006"/>
            <a:ext cx="460797" cy="48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04" y="2445897"/>
            <a:ext cx="1329554" cy="777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" name="Picture 187" descr="C:\Users\doyleth\AppData\Local\Temp\notes711897\~b768009.TMP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008" y="2803423"/>
            <a:ext cx="5541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25213" y="1050396"/>
            <a:ext cx="2768298" cy="8469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 bwMode="auto">
          <a:xfrm>
            <a:off x="2036550" y="1571871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ARTCCs</a:t>
            </a:r>
            <a:endParaRPr lang="en-US" sz="900" b="1" dirty="0"/>
          </a:p>
        </p:txBody>
      </p:sp>
      <p:sp>
        <p:nvSpPr>
          <p:cNvPr id="37" name="Rectangle 36"/>
          <p:cNvSpPr/>
          <p:nvPr/>
        </p:nvSpPr>
        <p:spPr bwMode="auto">
          <a:xfrm>
            <a:off x="2122358" y="1400654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CERAPs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85" name="Rectangle 184"/>
          <p:cNvSpPr/>
          <p:nvPr/>
        </p:nvSpPr>
        <p:spPr bwMode="auto">
          <a:xfrm>
            <a:off x="1966461" y="1743359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>
                <a:solidFill>
                  <a:schemeClr val="bg1"/>
                </a:solidFill>
              </a:rPr>
              <a:t>ATCSCC</a:t>
            </a:r>
            <a:endParaRPr lang="en-US" sz="900" b="1" dirty="0"/>
          </a:p>
        </p:txBody>
      </p:sp>
      <p:sp>
        <p:nvSpPr>
          <p:cNvPr id="190" name="Rectangle 189"/>
          <p:cNvSpPr/>
          <p:nvPr/>
        </p:nvSpPr>
        <p:spPr bwMode="auto">
          <a:xfrm>
            <a:off x="2206557" y="1227628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TRACONs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96" name="Rectangle 195"/>
          <p:cNvSpPr/>
          <p:nvPr/>
        </p:nvSpPr>
        <p:spPr bwMode="auto">
          <a:xfrm>
            <a:off x="2279662" y="1050396"/>
            <a:ext cx="859995" cy="154005"/>
          </a:xfrm>
          <a:prstGeom prst="rect">
            <a:avLst/>
          </a:prstGeom>
          <a:solidFill>
            <a:schemeClr val="tx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>
              <a:buNone/>
            </a:pPr>
            <a:r>
              <a:rPr lang="en-US" sz="900" b="1" dirty="0" smtClean="0">
                <a:solidFill>
                  <a:schemeClr val="bg1"/>
                </a:solidFill>
              </a:rPr>
              <a:t>ATCTs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22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048" y="1152787"/>
            <a:ext cx="634818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7" name="Rectangle 186"/>
          <p:cNvSpPr/>
          <p:nvPr/>
        </p:nvSpPr>
        <p:spPr bwMode="auto">
          <a:xfrm>
            <a:off x="3708912" y="1239906"/>
            <a:ext cx="1792832" cy="43313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square" rtlCol="0" anchor="ctr"/>
          <a:lstStyle/>
          <a:p>
            <a:pPr algn="ctr">
              <a:lnSpc>
                <a:spcPct val="90000"/>
              </a:lnSpc>
              <a:buNone/>
            </a:pPr>
            <a:r>
              <a:rPr lang="en-US" sz="900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AWD replaces legacy displays: WARP BT, CIWS SD, ITWS SD, ITWS Web, CIWS Web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6957" y="1052714"/>
            <a:ext cx="929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Flight Services, Providers, Airlines</a:t>
            </a:r>
            <a:endParaRPr lang="en-US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636504" y="6248400"/>
            <a:ext cx="1905000" cy="457200"/>
          </a:xfrm>
          <a:prstGeom prst="rect">
            <a:avLst/>
          </a:prstGeom>
        </p:spPr>
        <p:txBody>
          <a:bodyPr/>
          <a:lstStyle/>
          <a:p>
            <a:fld id="{78D3ABA1-EA94-43C0-B992-7CBCC31144F1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231694" y="2528866"/>
            <a:ext cx="805980" cy="671977"/>
          </a:xfrm>
          <a:prstGeom prst="rect">
            <a:avLst/>
          </a:prstGeom>
          <a:solidFill>
            <a:srgbClr val="003300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Aeronautical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Modernization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(AIMM)</a:t>
            </a:r>
            <a:endParaRPr lang="en-US" sz="1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 flipH="1">
            <a:off x="8001002" y="2826832"/>
            <a:ext cx="234408" cy="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H="1" flipV="1">
            <a:off x="7105653" y="3193902"/>
            <a:ext cx="3715" cy="257486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72680" y="1206362"/>
            <a:ext cx="697496" cy="3739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Aviation </a:t>
            </a:r>
          </a:p>
          <a:p>
            <a:pPr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Wx</a:t>
            </a:r>
            <a:r>
              <a:rPr lang="en-US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Display (AWD)</a:t>
            </a:r>
            <a:endParaRPr lang="en-US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35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51" grpId="0" animBg="1"/>
      <p:bldP spid="114" grpId="0" animBg="1"/>
      <p:bldP spid="162" grpId="0"/>
      <p:bldP spid="169" grpId="0" animBg="1"/>
      <p:bldP spid="170" grpId="0" animBg="1"/>
      <p:bldP spid="178" grpId="0" animBg="1"/>
      <p:bldP spid="93" grpId="0" animBg="1"/>
      <p:bldP spid="97" grpId="0" animBg="1"/>
      <p:bldP spid="103" grpId="0"/>
      <p:bldP spid="109" grpId="0"/>
      <p:bldP spid="123" grpId="0" animBg="1"/>
      <p:bldP spid="124" grpId="0" animBg="1"/>
      <p:bldP spid="125" grpId="0" animBg="1"/>
      <p:bldP spid="4" grpId="0" animBg="1"/>
      <p:bldP spid="34" grpId="0" animBg="1"/>
      <p:bldP spid="37" grpId="0" animBg="1"/>
      <p:bldP spid="185" grpId="0" animBg="1"/>
      <p:bldP spid="190" grpId="0" animBg="1"/>
      <p:bldP spid="196" grpId="0" animBg="1"/>
      <p:bldP spid="187" grpId="0"/>
      <p:bldP spid="5" grpId="0"/>
      <p:bldP spid="96" grpId="0" animBg="1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23312" y="275654"/>
            <a:ext cx="8333717" cy="6096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  <a:ea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D2F68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n-US" sz="3600" b="1" dirty="0">
                <a:solidFill>
                  <a:srgbClr val="1D2F68"/>
                </a:solidFill>
                <a:ea typeface="+mj-ea"/>
              </a:rPr>
              <a:t>CSS-</a:t>
            </a:r>
            <a:r>
              <a:rPr lang="en-US" sz="3600" b="1" dirty="0" err="1">
                <a:solidFill>
                  <a:srgbClr val="1D2F68"/>
                </a:solidFill>
                <a:ea typeface="+mj-ea"/>
              </a:rPr>
              <a:t>Wx</a:t>
            </a:r>
            <a:r>
              <a:rPr lang="en-US" sz="3600" b="1" dirty="0">
                <a:solidFill>
                  <a:srgbClr val="1D2F68"/>
                </a:solidFill>
                <a:ea typeface="+mj-ea"/>
              </a:rPr>
              <a:t> Data Access Services 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37086" y="1160888"/>
            <a:ext cx="8225709" cy="398148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000" kern="0" dirty="0" smtClean="0">
                <a:solidFill>
                  <a:schemeClr val="tx1"/>
                </a:solidFill>
              </a:rPr>
              <a:t>Ingests weather sensor, NWP data and NOAA data (e.g. Satellite, models)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 smtClean="0">
                <a:solidFill>
                  <a:schemeClr val="tx1"/>
                </a:solidFill>
              </a:rPr>
              <a:t>Makes weather data available through Web Services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 smtClean="0">
                <a:solidFill>
                  <a:schemeClr val="tx1"/>
                </a:solidFill>
              </a:rPr>
              <a:t>Adheres to international standards for handling and representing geospatial data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tx1"/>
                </a:solidFill>
              </a:rPr>
              <a:t>Consumers </a:t>
            </a:r>
            <a:r>
              <a:rPr lang="en-US" sz="2000" kern="0" dirty="0" smtClean="0">
                <a:solidFill>
                  <a:schemeClr val="tx1"/>
                </a:solidFill>
              </a:rPr>
              <a:t>subscribe </a:t>
            </a:r>
            <a:r>
              <a:rPr lang="en-US" sz="2000" kern="0" dirty="0">
                <a:solidFill>
                  <a:schemeClr val="tx1"/>
                </a:solidFill>
              </a:rPr>
              <a:t>to CSS-</a:t>
            </a:r>
            <a:r>
              <a:rPr lang="en-US" sz="2000" kern="0" dirty="0" err="1">
                <a:solidFill>
                  <a:schemeClr val="tx1"/>
                </a:solidFill>
              </a:rPr>
              <a:t>Wx</a:t>
            </a:r>
            <a:r>
              <a:rPr lang="en-US" sz="2000" kern="0" dirty="0">
                <a:solidFill>
                  <a:schemeClr val="tx1"/>
                </a:solidFill>
              </a:rPr>
              <a:t> products through SWIM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 smtClean="0">
                <a:solidFill>
                  <a:schemeClr val="tx1"/>
                </a:solidFill>
              </a:rPr>
              <a:t>Web </a:t>
            </a:r>
            <a:r>
              <a:rPr lang="en-US" sz="1600" kern="0" dirty="0">
                <a:solidFill>
                  <a:schemeClr val="tx1"/>
                </a:solidFill>
              </a:rPr>
              <a:t>Service Description Documents (WSDDs)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</a:rPr>
              <a:t>Product Description Documents (PDDs)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</a:rPr>
              <a:t>Sample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tx1"/>
                </a:solidFill>
              </a:rPr>
              <a:t>Client Library / Software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600" kern="0" dirty="0">
              <a:solidFill>
                <a:schemeClr val="tx1"/>
              </a:solidFill>
            </a:endParaRPr>
          </a:p>
        </p:txBody>
      </p:sp>
      <p:pic>
        <p:nvPicPr>
          <p:cNvPr id="4" name="Picture 3" descr="Picture 8.png"/>
          <p:cNvPicPr>
            <a:picLocks noChangeAspect="1"/>
          </p:cNvPicPr>
          <p:nvPr/>
        </p:nvPicPr>
        <p:blipFill rotWithShape="1">
          <a:blip r:embed="rId3"/>
          <a:srcRect l="3758" t="12105" r="81329" b="77738"/>
          <a:stretch/>
        </p:blipFill>
        <p:spPr bwMode="auto">
          <a:xfrm>
            <a:off x="6939214" y="3229092"/>
            <a:ext cx="1581934" cy="1119698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377224" y="4225680"/>
            <a:ext cx="8285571" cy="1886802"/>
            <a:chOff x="377224" y="3677422"/>
            <a:chExt cx="8285571" cy="1886802"/>
          </a:xfrm>
        </p:grpSpPr>
        <p:sp>
          <p:nvSpPr>
            <p:cNvPr id="6" name="Rectangle 5"/>
            <p:cNvSpPr/>
            <p:nvPr/>
          </p:nvSpPr>
          <p:spPr bwMode="auto">
            <a:xfrm>
              <a:off x="809625" y="3677422"/>
              <a:ext cx="1828800" cy="246221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Content Placeholder 2"/>
            <p:cNvSpPr txBox="1">
              <a:spLocks/>
            </p:cNvSpPr>
            <p:nvPr/>
          </p:nvSpPr>
          <p:spPr bwMode="auto">
            <a:xfrm>
              <a:off x="809625" y="4594111"/>
              <a:ext cx="2426018" cy="917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82880" indent="-182880"/>
              <a:r>
                <a:rPr lang="en-US" sz="1600" b="0" kern="0" dirty="0" smtClean="0">
                  <a:solidFill>
                    <a:schemeClr val="bg1"/>
                  </a:solidFill>
                </a:rPr>
                <a:t>Filters and transforms large gridded datasets</a:t>
              </a:r>
            </a:p>
            <a:p>
              <a:pPr marL="182880" indent="-182880"/>
              <a:r>
                <a:rPr lang="en-US" sz="1600" b="0" kern="0" dirty="0" smtClean="0">
                  <a:solidFill>
                    <a:schemeClr val="bg1"/>
                  </a:solidFill>
                </a:rPr>
                <a:t>NetCDF format</a:t>
              </a:r>
              <a:endParaRPr lang="en-US" sz="1600" b="0" kern="0" dirty="0">
                <a:solidFill>
                  <a:schemeClr val="bg1"/>
                </a:solidFill>
              </a:endParaRPr>
            </a:p>
          </p:txBody>
        </p:sp>
        <p:sp>
          <p:nvSpPr>
            <p:cNvPr id="8" name="Content Placeholder 2"/>
            <p:cNvSpPr txBox="1">
              <a:spLocks/>
            </p:cNvSpPr>
            <p:nvPr/>
          </p:nvSpPr>
          <p:spPr bwMode="auto">
            <a:xfrm>
              <a:off x="3146045" y="4416247"/>
              <a:ext cx="2638425" cy="917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en-US" sz="1600" b="0" kern="0" dirty="0" smtClean="0">
                  <a:solidFill>
                    <a:schemeClr val="bg1"/>
                  </a:solidFill>
                </a:rPr>
                <a:t>Filters and transforms non-gridded datasets</a:t>
              </a:r>
            </a:p>
            <a:p>
              <a:r>
                <a:rPr lang="en-US" sz="1600" b="0" kern="0" dirty="0" smtClean="0">
                  <a:solidFill>
                    <a:schemeClr val="bg1"/>
                  </a:solidFill>
                </a:rPr>
                <a:t>WXXM 2.0 XML format</a:t>
              </a:r>
              <a:endParaRPr lang="en-US" sz="1600" b="0" kern="0" dirty="0">
                <a:solidFill>
                  <a:schemeClr val="bg1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914453" y="3864994"/>
              <a:ext cx="2748342" cy="1569660"/>
              <a:chOff x="5703592" y="3949661"/>
              <a:chExt cx="2484293" cy="1569660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5703592" y="3949661"/>
                <a:ext cx="2476638" cy="1569660"/>
              </a:xfrm>
              <a:prstGeom prst="rect">
                <a:avLst/>
              </a:prstGeom>
              <a:solidFill>
                <a:srgbClr val="000099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>
                  <a:buNone/>
                </a:pPr>
                <a:r>
                  <a:rPr lang="en-US" sz="1800" b="1" dirty="0" smtClean="0">
                    <a:solidFill>
                      <a:schemeClr val="bg1"/>
                    </a:solidFill>
                  </a:rPr>
                  <a:t>Web Map Service</a:t>
                </a:r>
              </a:p>
              <a:p>
                <a:pPr algn="ctr">
                  <a:buNone/>
                </a:pPr>
                <a:endParaRPr lang="en-US" sz="1800" b="1" dirty="0" smtClean="0">
                  <a:solidFill>
                    <a:schemeClr val="bg1"/>
                  </a:solidFill>
                </a:endParaRPr>
              </a:p>
              <a:p>
                <a:pPr algn="ctr">
                  <a:spcBef>
                    <a:spcPts val="0"/>
                  </a:spcBef>
                  <a:buNone/>
                </a:pPr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en-US" sz="2000" b="1" dirty="0">
                  <a:solidFill>
                    <a:schemeClr val="bg1"/>
                  </a:solidFill>
                </a:endParaRPr>
              </a:p>
              <a:p>
                <a:pPr algn="ctr"/>
                <a:endParaRPr lang="en-US" sz="2000" b="1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Content Placeholder 2"/>
              <p:cNvSpPr txBox="1">
                <a:spLocks/>
              </p:cNvSpPr>
              <p:nvPr/>
            </p:nvSpPr>
            <p:spPr bwMode="auto">
              <a:xfrm>
                <a:off x="5711245" y="4314652"/>
                <a:ext cx="2476640" cy="11176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b="1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baseline="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800" baseline="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182880" indent="-182880"/>
                <a:r>
                  <a:rPr lang="en-US" sz="1400" kern="0" dirty="0" smtClean="0">
                    <a:solidFill>
                      <a:schemeClr val="bg1"/>
                    </a:solidFill>
                  </a:rPr>
                  <a:t>Renders weather data as single large image or sets of tiled images for display</a:t>
                </a:r>
              </a:p>
              <a:p>
                <a:pPr marL="182880" indent="-182880"/>
                <a:r>
                  <a:rPr lang="en-US" sz="1400" kern="0" dirty="0" smtClean="0">
                    <a:solidFill>
                      <a:schemeClr val="bg1"/>
                    </a:solidFill>
                  </a:rPr>
                  <a:t>JPEG, PNG, GIF, KML format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145846" y="3873455"/>
              <a:ext cx="2739874" cy="156966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>
                <a:buNone/>
              </a:pPr>
              <a:r>
                <a:rPr lang="en-US" sz="1800" b="1" dirty="0" smtClean="0">
                  <a:solidFill>
                    <a:schemeClr val="bg1"/>
                  </a:solidFill>
                </a:rPr>
                <a:t>Web Feature Service</a:t>
              </a:r>
            </a:p>
            <a:p>
              <a:pPr algn="ctr">
                <a:buNone/>
              </a:pPr>
              <a:endParaRPr lang="en-US" sz="1800" b="1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0"/>
                </a:spcBef>
                <a:buNone/>
              </a:pPr>
              <a:endParaRPr lang="en-US" sz="2000" b="1" dirty="0" smtClean="0">
                <a:solidFill>
                  <a:schemeClr val="bg1"/>
                </a:solidFill>
              </a:endParaRPr>
            </a:p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  <a:p>
              <a:pPr algn="ctr"/>
              <a:endParaRPr lang="en-US" sz="2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" name="Content Placeholder 2"/>
            <p:cNvSpPr txBox="1">
              <a:spLocks/>
            </p:cNvSpPr>
            <p:nvPr/>
          </p:nvSpPr>
          <p:spPr bwMode="auto">
            <a:xfrm>
              <a:off x="3166181" y="4371377"/>
              <a:ext cx="2739876" cy="111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Filters and transforms non-gridded data sets</a:t>
              </a:r>
            </a:p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WXXM 2.0 XML format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7224" y="3873449"/>
              <a:ext cx="2739874" cy="1569660"/>
            </a:xfrm>
            <a:prstGeom prst="rect">
              <a:avLst/>
            </a:prstGeom>
            <a:solidFill>
              <a:srgbClr val="009900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>
                <a:buNone/>
              </a:pPr>
              <a:r>
                <a:rPr lang="en-US" sz="1800" b="1" dirty="0" smtClean="0">
                  <a:solidFill>
                    <a:schemeClr val="bg1"/>
                  </a:solidFill>
                </a:rPr>
                <a:t>Web Coverage Service</a:t>
              </a:r>
            </a:p>
            <a:p>
              <a:pPr algn="ctr">
                <a:buNone/>
              </a:pPr>
              <a:endParaRPr lang="en-US" sz="1800" b="1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0"/>
                </a:spcBef>
                <a:buNone/>
              </a:pPr>
              <a:endParaRPr lang="en-US" sz="2000" b="1" dirty="0" smtClean="0">
                <a:solidFill>
                  <a:schemeClr val="bg1"/>
                </a:solidFill>
              </a:endParaRPr>
            </a:p>
            <a:p>
              <a:pPr algn="ctr"/>
              <a:endParaRPr lang="en-US" sz="2000" b="1" dirty="0">
                <a:solidFill>
                  <a:schemeClr val="bg1"/>
                </a:solidFill>
              </a:endParaRPr>
            </a:p>
            <a:p>
              <a:pPr algn="ctr"/>
              <a:endParaRPr lang="en-US" sz="2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 bwMode="auto">
            <a:xfrm>
              <a:off x="425251" y="4373651"/>
              <a:ext cx="2739876" cy="111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b="1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baseline="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800" baseline="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Filters and transforms large gridded dataset</a:t>
              </a:r>
            </a:p>
            <a:p>
              <a:pPr marL="182880" indent="-182880"/>
              <a:r>
                <a:rPr lang="en-US" sz="1400" kern="0" dirty="0" smtClean="0">
                  <a:solidFill>
                    <a:schemeClr val="bg1"/>
                  </a:solidFill>
                </a:rPr>
                <a:t>NetCDF format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3903260" y="4649824"/>
              <a:ext cx="914400" cy="914400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683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3A0870E9F1124C9A05C2AAD733B737" ma:contentTypeVersion="7" ma:contentTypeDescription="Create a new document." ma:contentTypeScope="" ma:versionID="8bc511b73f04980afe8420073449f3cc">
  <xsd:schema xmlns:xsd="http://www.w3.org/2001/XMLSchema" xmlns:xs="http://www.w3.org/2001/XMLSchema" xmlns:p="http://schemas.microsoft.com/office/2006/metadata/properties" xmlns:ns2="2390c285-b381-4c58-8edc-798cd1217f02" xmlns:ns3="5927e4a0-0e91-43f3-90b2-ecc62536c316" targetNamespace="http://schemas.microsoft.com/office/2006/metadata/properties" ma:root="true" ma:fieldsID="17cf5c6c5cb0faf9fc4bd26e5155b2e9" ns2:_="" ns3:_="">
    <xsd:import namespace="2390c285-b381-4c58-8edc-798cd1217f02"/>
    <xsd:import namespace="5927e4a0-0e91-43f3-90b2-ecc62536c316"/>
    <xsd:element name="properties">
      <xsd:complexType>
        <xsd:sequence>
          <xsd:element name="documentManagement">
            <xsd:complexType>
              <xsd:all>
                <xsd:element ref="ns2:Revision" minOccurs="0"/>
                <xsd:element ref="ns2:POC" minOccurs="0"/>
                <xsd:element ref="ns3:DocumentType" minOccurs="0"/>
                <xsd:element ref="ns3:Subtype" minOccurs="0"/>
                <xsd:element ref="ns3:LiveOrArchiv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0c285-b381-4c58-8edc-798cd1217f02" elementFormDefault="qualified">
    <xsd:import namespace="http://schemas.microsoft.com/office/2006/documentManagement/types"/>
    <xsd:import namespace="http://schemas.microsoft.com/office/infopath/2007/PartnerControls"/>
    <xsd:element name="Revision" ma:index="8" nillable="true" ma:displayName="Revision" ma:internalName="Revision">
      <xsd:simpleType>
        <xsd:restriction base="dms:Text">
          <xsd:maxLength value="255"/>
        </xsd:restriction>
      </xsd:simpleType>
    </xsd:element>
    <xsd:element name="POC" ma:index="9" nillable="true" ma:displayName="POC" ma:default="Alfred Moosakhanian" ma:internalName="POC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7e4a0-0e91-43f3-90b2-ecc62536c316" elementFormDefault="qualified">
    <xsd:import namespace="http://schemas.microsoft.com/office/2006/documentManagement/types"/>
    <xsd:import namespace="http://schemas.microsoft.com/office/infopath/2007/PartnerControls"/>
    <xsd:element name="DocumentType" ma:index="10" nillable="true" ma:displayName="DocumentType" ma:internalName="DocumentType">
      <xsd:simpleType>
        <xsd:restriction base="dms:Text">
          <xsd:maxLength value="255"/>
        </xsd:restriction>
      </xsd:simpleType>
    </xsd:element>
    <xsd:element name="Subtype" ma:index="11" nillable="true" ma:displayName="Subtype" ma:internalName="Subtype">
      <xsd:simpleType>
        <xsd:restriction base="dms:Text">
          <xsd:maxLength value="255"/>
        </xsd:restriction>
      </xsd:simpleType>
    </xsd:element>
    <xsd:element name="LiveOrArchive" ma:index="12" nillable="true" ma:displayName="LiveOrArchive" ma:internalName="LiveOrArchiv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Type xmlns="5927e4a0-0e91-43f3-90b2-ecc62536c316">Presentations_Briefings</DocumentType>
    <POC xmlns="2390c285-b381-4c58-8edc-798cd1217f02">Alfred Moosakhanian</POC>
    <LiveOrArchive xmlns="5927e4a0-0e91-43f3-90b2-ecc62536c316" xsi:nil="true"/>
    <Subtype xmlns="5927e4a0-0e91-43f3-90b2-ecc62536c316">Salt Lake City Visit</Subtype>
    <Revision xmlns="2390c285-b381-4c58-8edc-798cd1217f02" xsi:nil="true"/>
  </documentManagement>
</p:properties>
</file>

<file path=customXml/itemProps1.xml><?xml version="1.0" encoding="utf-8"?>
<ds:datastoreItem xmlns:ds="http://schemas.openxmlformats.org/officeDocument/2006/customXml" ds:itemID="{9038F989-1977-4C3E-9B48-495136F897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475427-ADA5-4DCC-B852-A388CDDE10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90c285-b381-4c58-8edc-798cd1217f02"/>
    <ds:schemaRef ds:uri="5927e4a0-0e91-43f3-90b2-ecc62536c3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C02CE1-58B7-4E0F-B6C6-1EA76C437EC3}">
  <ds:schemaRefs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5927e4a0-0e91-43f3-90b2-ecc62536c316"/>
    <ds:schemaRef ds:uri="http://purl.org/dc/dcmitype/"/>
    <ds:schemaRef ds:uri="2390c285-b381-4c58-8edc-798cd1217f02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42178</TotalTime>
  <Words>2555</Words>
  <Application>Microsoft Office PowerPoint</Application>
  <PresentationFormat>On-screen Show (4:3)</PresentationFormat>
  <Paragraphs>1021</Paragraphs>
  <Slides>46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2_Custom Design</vt:lpstr>
      <vt:lpstr>4_Custom Design</vt:lpstr>
      <vt:lpstr>NextGen Weather Systems Implementation</vt:lpstr>
      <vt:lpstr>Purpose</vt:lpstr>
      <vt:lpstr>Delivering NextGen Improvements</vt:lpstr>
      <vt:lpstr>Key Benefits of CSS-Wx and NWP</vt:lpstr>
      <vt:lpstr>FAA NextGen Weather Systems Scope</vt:lpstr>
      <vt:lpstr>FAA NextGen Wx Systems in NAS</vt:lpstr>
      <vt:lpstr>NextGen Wx Providers/Consumers</vt:lpstr>
      <vt:lpstr>FAA NextGen Wx Systems Architecture</vt:lpstr>
      <vt:lpstr>PowerPoint Presentation</vt:lpstr>
      <vt:lpstr>Current and Future NWP Products </vt:lpstr>
      <vt:lpstr>Safety Improvements</vt:lpstr>
      <vt:lpstr>Efficiency Improvements</vt:lpstr>
      <vt:lpstr>NextGen Flexible Layer Mosaics</vt:lpstr>
      <vt:lpstr>Integrated NWS Products on AWD</vt:lpstr>
      <vt:lpstr>AWD Integrated Icing and Turbulence</vt:lpstr>
      <vt:lpstr>AWD View on CWSU</vt:lpstr>
      <vt:lpstr>AWD NAS Users</vt:lpstr>
      <vt:lpstr>NextGen Weather Systems T&amp;E</vt:lpstr>
      <vt:lpstr>PowerPoint Presentation</vt:lpstr>
      <vt:lpstr>PowerPoint Presentation</vt:lpstr>
      <vt:lpstr>PowerPoint Presentation</vt:lpstr>
      <vt:lpstr>Implementation Coordination</vt:lpstr>
      <vt:lpstr>Implementation Coordination</vt:lpstr>
      <vt:lpstr>Implementation Coordination Activities</vt:lpstr>
      <vt:lpstr>Installation Activities</vt:lpstr>
      <vt:lpstr>Transition Planning</vt:lpstr>
      <vt:lpstr>CSS-Wx and NWP Key Sites</vt:lpstr>
      <vt:lpstr>CSS-Wx and NWP Combined Rack Count</vt:lpstr>
      <vt:lpstr>CSS-Wx Central Site Hardware – Rack 1</vt:lpstr>
      <vt:lpstr>CSS-Wx Central Site Hardware – Rack 1</vt:lpstr>
      <vt:lpstr>CSS-Wx Central Site Hardware – Rack 1</vt:lpstr>
      <vt:lpstr>CSS-Wx Central Site Hardware – Rack 2</vt:lpstr>
      <vt:lpstr>CSS-Wx Central Site Hardware</vt:lpstr>
      <vt:lpstr>NWP Central Site Design Block Diagram</vt:lpstr>
      <vt:lpstr>ARTCC Equipment</vt:lpstr>
      <vt:lpstr>CSS-Wx Distribution Site Hardware</vt:lpstr>
      <vt:lpstr>CSS-Wx Distribution Site Hardware (Cont.)</vt:lpstr>
      <vt:lpstr>TRACON Equipment</vt:lpstr>
      <vt:lpstr>CSS-Wx Terminal Site Hardware</vt:lpstr>
      <vt:lpstr>CSS-Wx Terminal Site Hardware (Cont.)</vt:lpstr>
      <vt:lpstr>CSS-Wx Terminal Site Hardware (Cont.)</vt:lpstr>
      <vt:lpstr>CSS-Wx TDWR Communications</vt:lpstr>
      <vt:lpstr>NWP Terminal Site Block Diagram</vt:lpstr>
      <vt:lpstr>NWP Terminal Rack Layout</vt:lpstr>
      <vt:lpstr>Dedicated AWD Site Block Diagram</vt:lpstr>
      <vt:lpstr>Summary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Jarman, Tim (FAA)</cp:lastModifiedBy>
  <cp:revision>1803</cp:revision>
  <cp:lastPrinted>2016-06-06T18:24:16Z</cp:lastPrinted>
  <dcterms:created xsi:type="dcterms:W3CDTF">2005-01-28T20:32:53Z</dcterms:created>
  <dcterms:modified xsi:type="dcterms:W3CDTF">2017-08-10T21:15:46Z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0x010100B13A0870E9F1124C9A05C2AAD733B737</vt:lpwstr>
  </property>
</Properties>
</file>