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wdp" ContentType="image/vnd.ms-photo"/>
  <Default Extension="png" ContentType="image/png"/>
  <Default Extension="wmf" ContentType="image/x-wm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5" r:id="rId4"/>
    <p:sldMasterId id="2147484049" r:id="rId5"/>
  </p:sldMasterIdLst>
  <p:notesMasterIdLst>
    <p:notesMasterId r:id="rId52"/>
  </p:notesMasterIdLst>
  <p:handoutMasterIdLst>
    <p:handoutMasterId r:id="rId53"/>
  </p:handoutMasterIdLst>
  <p:sldIdLst>
    <p:sldId id="275" r:id="rId6"/>
    <p:sldId id="519" r:id="rId7"/>
    <p:sldId id="794" r:id="rId8"/>
    <p:sldId id="795" r:id="rId9"/>
    <p:sldId id="796" r:id="rId10"/>
    <p:sldId id="797" r:id="rId11"/>
    <p:sldId id="798" r:id="rId12"/>
    <p:sldId id="799" r:id="rId13"/>
    <p:sldId id="801" r:id="rId14"/>
    <p:sldId id="803" r:id="rId15"/>
    <p:sldId id="829" r:id="rId16"/>
    <p:sldId id="830" r:id="rId17"/>
    <p:sldId id="831" r:id="rId18"/>
    <p:sldId id="833" r:id="rId19"/>
    <p:sldId id="834" r:id="rId20"/>
    <p:sldId id="835" r:id="rId21"/>
    <p:sldId id="836" r:id="rId22"/>
    <p:sldId id="804" r:id="rId23"/>
    <p:sldId id="805" r:id="rId24"/>
    <p:sldId id="806" r:id="rId25"/>
    <p:sldId id="807" r:id="rId26"/>
    <p:sldId id="773" r:id="rId27"/>
    <p:sldId id="691" r:id="rId28"/>
    <p:sldId id="718" r:id="rId29"/>
    <p:sldId id="756" r:id="rId30"/>
    <p:sldId id="722" r:id="rId31"/>
    <p:sldId id="770" r:id="rId32"/>
    <p:sldId id="680" r:id="rId33"/>
    <p:sldId id="778" r:id="rId34"/>
    <p:sldId id="779" r:id="rId35"/>
    <p:sldId id="780" r:id="rId36"/>
    <p:sldId id="781" r:id="rId37"/>
    <p:sldId id="782" r:id="rId38"/>
    <p:sldId id="837" r:id="rId39"/>
    <p:sldId id="775" r:id="rId40"/>
    <p:sldId id="776" r:id="rId41"/>
    <p:sldId id="777" r:id="rId42"/>
    <p:sldId id="774" r:id="rId43"/>
    <p:sldId id="734" r:id="rId44"/>
    <p:sldId id="735" r:id="rId45"/>
    <p:sldId id="736" r:id="rId46"/>
    <p:sldId id="733" r:id="rId47"/>
    <p:sldId id="737" r:id="rId48"/>
    <p:sldId id="738" r:id="rId49"/>
    <p:sldId id="739" r:id="rId50"/>
    <p:sldId id="706" r:id="rId5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36">
          <p15:clr>
            <a:srgbClr val="A4A3A4"/>
          </p15:clr>
        </p15:guide>
        <p15:guide id="2" pos="3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9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lotsky, Ilana @ EngilityCorp" initials="SI@E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D2F68"/>
    <a:srgbClr val="000066"/>
    <a:srgbClr val="0000FF"/>
    <a:srgbClr val="FF0000"/>
    <a:srgbClr val="99CCFF"/>
    <a:srgbClr val="FFCCFF"/>
    <a:srgbClr val="000099"/>
    <a:srgbClr val="C0CDF8"/>
    <a:srgbClr val="AFD7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6" autoAdjust="0"/>
    <p:restoredTop sz="96005" autoAdjust="0"/>
  </p:normalViewPr>
  <p:slideViewPr>
    <p:cSldViewPr snapToGrid="0">
      <p:cViewPr>
        <p:scale>
          <a:sx n="100" d="100"/>
          <a:sy n="100" d="100"/>
        </p:scale>
        <p:origin x="2512" y="720"/>
      </p:cViewPr>
      <p:guideLst>
        <p:guide orient="horz" pos="536"/>
        <p:guide pos="339"/>
      </p:guideLst>
    </p:cSldViewPr>
  </p:slideViewPr>
  <p:outlineViewPr>
    <p:cViewPr>
      <p:scale>
        <a:sx n="33" d="100"/>
        <a:sy n="33" d="100"/>
      </p:scale>
      <p:origin x="0" y="67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-1830" y="-108"/>
      </p:cViewPr>
      <p:guideLst>
        <p:guide orient="horz" pos="2929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notesMaster" Target="notesMasters/notesMaster1.xml"/><Relationship Id="rId53" Type="http://schemas.openxmlformats.org/officeDocument/2006/relationships/handoutMaster" Target="handoutMasters/handoutMaster1.xml"/><Relationship Id="rId54" Type="http://schemas.openxmlformats.org/officeDocument/2006/relationships/commentAuthors" Target="commentAuthors.xml"/><Relationship Id="rId55" Type="http://schemas.openxmlformats.org/officeDocument/2006/relationships/presProps" Target="presProps.xml"/><Relationship Id="rId56" Type="http://schemas.openxmlformats.org/officeDocument/2006/relationships/viewProps" Target="viewProps.xml"/><Relationship Id="rId57" Type="http://schemas.openxmlformats.org/officeDocument/2006/relationships/theme" Target="theme/theme1.xml"/><Relationship Id="rId58" Type="http://schemas.openxmlformats.org/officeDocument/2006/relationships/tableStyles" Target="tableStyles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3038052" cy="465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698" rIns="91398" bIns="45698" numCol="1" anchor="t" anchorCtr="0" compatLnSpc="1">
            <a:prstTxWarp prst="textNoShape">
              <a:avLst/>
            </a:prstTxWarp>
          </a:bodyPr>
          <a:lstStyle>
            <a:lvl1pPr defTabSz="91500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351" y="2"/>
            <a:ext cx="3038052" cy="465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698" rIns="91398" bIns="45698" numCol="1" anchor="t" anchorCtr="0" compatLnSpc="1">
            <a:prstTxWarp prst="textNoShape">
              <a:avLst/>
            </a:prstTxWarp>
          </a:bodyPr>
          <a:lstStyle>
            <a:lvl1pPr algn="r" defTabSz="91500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0782"/>
            <a:ext cx="3038052" cy="46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698" rIns="91398" bIns="45698" numCol="1" anchor="b" anchorCtr="0" compatLnSpc="1">
            <a:prstTxWarp prst="textNoShape">
              <a:avLst/>
            </a:prstTxWarp>
          </a:bodyPr>
          <a:lstStyle>
            <a:lvl1pPr defTabSz="91500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351" y="8830782"/>
            <a:ext cx="3038052" cy="46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698" rIns="91398" bIns="45698" numCol="1" anchor="b" anchorCtr="0" compatLnSpc="1">
            <a:prstTxWarp prst="textNoShape">
              <a:avLst/>
            </a:prstTxWarp>
          </a:bodyPr>
          <a:lstStyle>
            <a:lvl1pPr algn="r" defTabSz="91500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6BF6EFB1-9017-42AA-8F19-5B33195F9F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994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3038052" cy="465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698" rIns="91398" bIns="45698" numCol="1" anchor="t" anchorCtr="0" compatLnSpc="1">
            <a:prstTxWarp prst="textNoShape">
              <a:avLst/>
            </a:prstTxWarp>
          </a:bodyPr>
          <a:lstStyle>
            <a:lvl1pPr defTabSz="91500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351" y="2"/>
            <a:ext cx="3038052" cy="465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698" rIns="91398" bIns="45698" numCol="1" anchor="t" anchorCtr="0" compatLnSpc="1">
            <a:prstTxWarp prst="textNoShape">
              <a:avLst/>
            </a:prstTxWarp>
          </a:bodyPr>
          <a:lstStyle>
            <a:lvl1pPr algn="r" defTabSz="91500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5325"/>
            <a:ext cx="4651375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301" y="4416196"/>
            <a:ext cx="5141807" cy="4182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698" rIns="91398" bIns="456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0782"/>
            <a:ext cx="3038052" cy="46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698" rIns="91398" bIns="45698" numCol="1" anchor="b" anchorCtr="0" compatLnSpc="1">
            <a:prstTxWarp prst="textNoShape">
              <a:avLst/>
            </a:prstTxWarp>
          </a:bodyPr>
          <a:lstStyle>
            <a:lvl1pPr defTabSz="91500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351" y="8830782"/>
            <a:ext cx="3038052" cy="46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698" rIns="91398" bIns="45698" numCol="1" anchor="b" anchorCtr="0" compatLnSpc="1">
            <a:prstTxWarp prst="textNoShape">
              <a:avLst/>
            </a:prstTxWarp>
          </a:bodyPr>
          <a:lstStyle>
            <a:lvl1pPr algn="r" defTabSz="91500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7BEEA26F-D962-4606-A5E5-1BFBEC6A63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4412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6030" indent="-286934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7738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6834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5926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25023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84118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43211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02309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7B3F378-3752-4D57-BC08-A6ACC10C610A}" type="slidenum">
              <a:rPr lang="en-US" sz="1200">
                <a:latin typeface="Times New Roman" pitchFamily="18" charset="0"/>
              </a:rPr>
              <a:pPr eaLnBrk="1" hangingPunct="1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60087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C38301-B136-484D-86AC-DF655DE5D2F8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62531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50017" indent="-288468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53872" indent="-23077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15421" indent="-23077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76969" indent="-23077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38519" indent="-2307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3000067" indent="-2307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61615" indent="-2307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923165" indent="-2307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986BE1D-0C6E-496D-934B-79133BD61157}" type="slidenum">
              <a:rPr lang="en-US" altLang="en-US">
                <a:solidFill>
                  <a:prstClr val="black"/>
                </a:solidFill>
              </a:rPr>
              <a:pPr eaLnBrk="1" hangingPunct="1"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5480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68406-F15C-4303-97CE-0E3EE59880C4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0271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 txBox="1">
            <a:spLocks noGrp="1" noChangeArrowheads="1"/>
          </p:cNvSpPr>
          <p:nvPr/>
        </p:nvSpPr>
        <p:spPr bwMode="auto">
          <a:xfrm>
            <a:off x="3973940" y="8830789"/>
            <a:ext cx="3036461" cy="465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55" tIns="45227" rIns="90455" bIns="45227" anchor="b"/>
          <a:lstStyle>
            <a:lvl1pPr defTabSz="906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06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06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06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06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634EB449-9E5E-4E79-9075-759FA7B08150}" type="slidenum">
              <a:rPr lang="en-US"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Arial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en-US" sz="1200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969173" y="8829187"/>
            <a:ext cx="3039640" cy="46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30" tIns="45265" rIns="90530" bIns="45265" anchor="b"/>
          <a:lstStyle>
            <a:lvl1pPr defTabSz="9080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080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080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080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080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FCE04E3-53B0-48A9-8B8B-15E5BFF615FC}" type="slidenum">
              <a:rPr lang="en-US" sz="120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en-US" sz="1200" dirty="0">
              <a:solidFill>
                <a:srgbClr val="000000"/>
              </a:solidFill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1988" name="Rectangle 7"/>
          <p:cNvSpPr txBox="1">
            <a:spLocks noGrp="1" noChangeArrowheads="1"/>
          </p:cNvSpPr>
          <p:nvPr/>
        </p:nvSpPr>
        <p:spPr bwMode="auto">
          <a:xfrm>
            <a:off x="3970771" y="8833985"/>
            <a:ext cx="3039639" cy="462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14" tIns="45857" rIns="91714" bIns="45857" anchor="b"/>
          <a:lstStyle>
            <a:lvl1pPr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FFA37CDD-1C04-4E04-A719-797660349CA8}" type="slidenum">
              <a:rPr lang="en-US"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Arial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en-US" sz="1200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1989" name="Rectangle 7"/>
          <p:cNvSpPr txBox="1">
            <a:spLocks noGrp="1" noChangeArrowheads="1"/>
          </p:cNvSpPr>
          <p:nvPr/>
        </p:nvSpPr>
        <p:spPr bwMode="auto">
          <a:xfrm>
            <a:off x="3970771" y="8833985"/>
            <a:ext cx="3039639" cy="462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14" tIns="45857" rIns="91714" bIns="45857" anchor="b"/>
          <a:lstStyle>
            <a:lvl1pPr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0FB77B2-BAC1-49D1-9945-2DC956D96A9C}" type="slidenum">
              <a:rPr lang="en-US"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Arial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en-US" sz="1200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1990" name="Rectangle 7"/>
          <p:cNvSpPr txBox="1">
            <a:spLocks noGrp="1" noChangeArrowheads="1"/>
          </p:cNvSpPr>
          <p:nvPr/>
        </p:nvSpPr>
        <p:spPr bwMode="auto">
          <a:xfrm>
            <a:off x="3970771" y="8833985"/>
            <a:ext cx="3039639" cy="462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14" tIns="45857" rIns="91714" bIns="45857" anchor="b"/>
          <a:lstStyle>
            <a:lvl1pPr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6306838-4AD1-4B2D-8C95-521FB526B8A9}" type="slidenum">
              <a:rPr lang="en-US"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Arial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en-US" sz="1200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19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7450" y="698500"/>
            <a:ext cx="4648200" cy="34877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714" tIns="45857" rIns="91714" bIns="45857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4056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6030" indent="-286934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7738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6834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5926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25023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84118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43211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02309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CF1F8CC-D8F2-4F60-9D66-E024D348713F}" type="slidenum">
              <a:rPr lang="en-US" sz="1200">
                <a:latin typeface="Times New Roman" pitchFamily="18" charset="0"/>
              </a:rPr>
              <a:pPr eaLnBrk="1" hangingPunct="1"/>
              <a:t>23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120802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6030" indent="-286934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7738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6834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5926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25023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84118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43211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02309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CF1F8CC-D8F2-4F60-9D66-E024D348713F}" type="slidenum">
              <a:rPr lang="en-US" sz="1200">
                <a:latin typeface="Times New Roman" pitchFamily="18" charset="0"/>
              </a:rPr>
              <a:pPr eaLnBrk="1" hangingPunct="1"/>
              <a:t>24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120802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6030" indent="-286934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7738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6834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5926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25023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84118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43211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02309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CF1F8CC-D8F2-4F60-9D66-E024D348713F}" type="slidenum">
              <a:rPr lang="en-US" sz="1200">
                <a:latin typeface="Times New Roman" pitchFamily="18" charset="0"/>
              </a:rPr>
              <a:pPr eaLnBrk="1" hangingPunct="1"/>
              <a:t>25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120802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6030" indent="-286934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7738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6834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5926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25023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84118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43211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02309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CF1F8CC-D8F2-4F60-9D66-E024D348713F}" type="slidenum">
              <a:rPr lang="en-US" sz="1200">
                <a:latin typeface="Times New Roman" pitchFamily="18" charset="0"/>
              </a:rPr>
              <a:pPr eaLnBrk="1" hangingPunct="1"/>
              <a:t>26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12080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6030" indent="-286934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7738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6834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5926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25023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84118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43211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02309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CF1F8CC-D8F2-4F60-9D66-E024D348713F}" type="slidenum">
              <a:rPr lang="en-US" sz="1200">
                <a:latin typeface="Times New Roman" pitchFamily="18" charset="0"/>
              </a:rPr>
              <a:pPr eaLnBrk="1" hangingPunct="1"/>
              <a:t>2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08380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22ED72-BDBA-4FB4-88E4-7A781E0FBD58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694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Back-up?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68406-F15C-4303-97CE-0E3EE59880C4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944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 dirty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478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5958" indent="-286908" defTabSz="92447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7628" indent="-229526" defTabSz="924478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6680" indent="-229526" defTabSz="924478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5733" indent="-229526" defTabSz="924478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24787" indent="-229526" defTabSz="92447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83838" indent="-229526" defTabSz="92447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42887" indent="-229526" defTabSz="92447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01940" indent="-229526" defTabSz="92447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21C071-EBD5-485C-90D2-F0107C42ED4A}" type="slidenum">
              <a:rPr lang="en-US" sz="1200">
                <a:latin typeface="Times New Roman" pitchFamily="18" charset="0"/>
              </a:rPr>
              <a:pPr eaLnBrk="1" hangingPunct="1"/>
              <a:t>5</a:t>
            </a:fld>
            <a:endParaRPr lang="en-US" sz="1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6767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487" indent="-285572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2286" indent="-22845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9200" indent="-22845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6117" indent="-22845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3033" indent="-2284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69946" indent="-2284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6860" indent="-2284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3776" indent="-2284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3830" eaLnBrk="1" hangingPunct="1"/>
            <a:fld id="{3D73251F-A6BF-4C7E-8182-822A5556FD3D}" type="slidenum">
              <a:rPr lang="en-US" sz="1200"/>
              <a:pPr defTabSz="913830" eaLnBrk="1" hangingPunct="1"/>
              <a:t>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35425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98F2A-5949-434C-B30D-8006CFB561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942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C38301-B136-484D-86AC-DF655DE5D2F8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74110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902C6-0B55-4E30-B589-7DF8E3D268E5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17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1.w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eg"/><Relationship Id="rId3" Type="http://schemas.openxmlformats.org/officeDocument/2006/relationships/image" Target="../media/image1.w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8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" r="31892"/>
          <a:stretch>
            <a:fillRect/>
          </a:stretch>
        </p:blipFill>
        <p:spPr bwMode="auto">
          <a:xfrm>
            <a:off x="5578475" y="-1588"/>
            <a:ext cx="3565525" cy="686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080"/>
          <p:cNvGrpSpPr>
            <a:grpSpLocks/>
          </p:cNvGrpSpPr>
          <p:nvPr userDrawn="1"/>
        </p:nvGrpSpPr>
        <p:grpSpPr bwMode="auto">
          <a:xfrm>
            <a:off x="5873750" y="271463"/>
            <a:ext cx="2895600" cy="909637"/>
            <a:chOff x="3700" y="171"/>
            <a:chExt cx="1824" cy="573"/>
          </a:xfrm>
        </p:grpSpPr>
        <p:pic>
          <p:nvPicPr>
            <p:cNvPr id="6" name="Picture 1079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" y="171"/>
              <a:ext cx="573" cy="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1071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defRPr/>
              </a:pPr>
              <a:r>
                <a:rPr lang="en-US" sz="1800" b="1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hangingPunct="1">
                <a:lnSpc>
                  <a:spcPct val="85000"/>
                </a:lnSpc>
                <a:defRPr/>
              </a:pPr>
              <a:r>
                <a:rPr lang="en-US" sz="1800" b="1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  <p:sp>
        <p:nvSpPr>
          <p:cNvPr id="634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46088" y="312738"/>
            <a:ext cx="4983162" cy="1395412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 noProof="0" smtClean="0"/>
              <a:t>Select to edit master title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49263" y="1754188"/>
            <a:ext cx="4951412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smtClean="0"/>
              <a:t>Select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3216732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3282A2C-2115-45EA-8679-AC9465B1754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22876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8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" r="31892"/>
          <a:stretch>
            <a:fillRect/>
          </a:stretch>
        </p:blipFill>
        <p:spPr bwMode="auto">
          <a:xfrm>
            <a:off x="5578475" y="-1588"/>
            <a:ext cx="3565525" cy="686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080"/>
          <p:cNvGrpSpPr>
            <a:grpSpLocks/>
          </p:cNvGrpSpPr>
          <p:nvPr userDrawn="1"/>
        </p:nvGrpSpPr>
        <p:grpSpPr bwMode="auto">
          <a:xfrm>
            <a:off x="5873750" y="271463"/>
            <a:ext cx="2895600" cy="909637"/>
            <a:chOff x="3700" y="171"/>
            <a:chExt cx="1824" cy="573"/>
          </a:xfrm>
        </p:grpSpPr>
        <p:pic>
          <p:nvPicPr>
            <p:cNvPr id="6" name="Picture 1079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" y="171"/>
              <a:ext cx="573" cy="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1071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defRPr/>
              </a:pPr>
              <a:r>
                <a:rPr lang="en-US" sz="1800" b="1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hangingPunct="1">
                <a:lnSpc>
                  <a:spcPct val="85000"/>
                </a:lnSpc>
                <a:defRPr/>
              </a:pPr>
              <a:r>
                <a:rPr lang="en-US" sz="1800" b="1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  <p:sp>
        <p:nvSpPr>
          <p:cNvPr id="634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46088" y="312738"/>
            <a:ext cx="4983162" cy="1395412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 noProof="0" smtClean="0"/>
              <a:t>Select to edit master title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49263" y="1754188"/>
            <a:ext cx="4951412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smtClean="0"/>
              <a:t>Select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2063749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576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505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159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584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B4DB1C-CFE7-47C5-BE83-9BE5C1DDD50A}" type="datetimeFigureOut">
              <a:rPr lang="en-US">
                <a:solidFill>
                  <a:srgbClr val="000000"/>
                </a:solidFill>
              </a:rPr>
              <a:pPr>
                <a:defRPr/>
              </a:pPr>
              <a:t>8/16/17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60F29-066D-4474-9224-D09986079A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561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09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124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273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353441" y="88779"/>
            <a:ext cx="6675120" cy="72796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7"/>
          <p:cNvSpPr>
            <a:spLocks noGrp="1"/>
          </p:cNvSpPr>
          <p:nvPr>
            <p:ph sz="quarter" idx="10"/>
          </p:nvPr>
        </p:nvSpPr>
        <p:spPr>
          <a:xfrm>
            <a:off x="354014" y="958851"/>
            <a:ext cx="4111455" cy="5281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0188" indent="-230188">
              <a:buFont typeface="Arial" panose="020B0604020202020204" pitchFamily="34" charset="0"/>
              <a:buChar char="•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61963" indent="-231775">
              <a:buFont typeface="Arial" panose="020B0604020202020204" pitchFamily="34" charset="0"/>
              <a:buChar char="‒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84213" indent="-222250">
              <a:buFont typeface="Arial" panose="020B0604020202020204" pitchFamily="34" charset="0"/>
              <a:buChar char="•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14400" indent="-230188">
              <a:buFont typeface="Arial" panose="020B0604020202020204" pitchFamily="34" charset="0"/>
              <a:buChar char="‒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Content Placeholder 7"/>
          <p:cNvSpPr>
            <a:spLocks noGrp="1"/>
          </p:cNvSpPr>
          <p:nvPr>
            <p:ph sz="quarter" idx="11"/>
          </p:nvPr>
        </p:nvSpPr>
        <p:spPr>
          <a:xfrm>
            <a:off x="4659645" y="958851"/>
            <a:ext cx="4111455" cy="5281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0188" indent="-230188">
              <a:buFont typeface="Arial" panose="020B0604020202020204" pitchFamily="34" charset="0"/>
              <a:buChar char="•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61963" indent="-231775">
              <a:buFont typeface="Arial" panose="020B0604020202020204" pitchFamily="34" charset="0"/>
              <a:buChar char="‒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84213" indent="-222250">
              <a:buFont typeface="Arial" panose="020B0604020202020204" pitchFamily="34" charset="0"/>
              <a:buChar char="•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14400" indent="-230188">
              <a:buFont typeface="Arial" panose="020B0604020202020204" pitchFamily="34" charset="0"/>
              <a:buChar char="‒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911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875193" y="6510008"/>
            <a:ext cx="666750" cy="26670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8/16/17</a:t>
            </a:fld>
            <a:endParaRPr lang="en-US" dirty="0"/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3"/>
          </p:nvPr>
        </p:nvSpPr>
        <p:spPr>
          <a:xfrm>
            <a:off x="485422" y="990600"/>
            <a:ext cx="8218311" cy="518442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buClrTx/>
              <a:defRPr sz="2000"/>
            </a:lvl1pPr>
            <a:lvl2pPr marL="400050" indent="-228600">
              <a:buClrTx/>
              <a:defRPr sz="1800"/>
            </a:lvl2pPr>
            <a:lvl3pPr marL="571500" indent="-171450">
              <a:buClrTx/>
              <a:defRPr sz="1600"/>
            </a:lvl3pPr>
            <a:lvl4pPr marL="800100" indent="-228600">
              <a:buClrTx/>
              <a:defRPr sz="1400"/>
            </a:lvl4pPr>
            <a:lvl5pPr marL="971550" indent="-171450">
              <a:buClrTx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Rectangle 25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2313" y="2"/>
            <a:ext cx="6242932" cy="778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>
            <a:lvl1pPr algn="l">
              <a:defRPr sz="2600" b="1" i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2876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375400" y="6564906"/>
            <a:ext cx="2133600" cy="293093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black"/>
              </a:buClr>
              <a:buSzPct val="110000"/>
            </a:pPr>
            <a:fld id="{893D7AFA-9A26-42F8-966E-2BE9C6DC29A7}" type="datetime1">
              <a:rPr lang="en-US" smtClean="0">
                <a:solidFill>
                  <a:prstClr val="black"/>
                </a:solidFill>
              </a:rPr>
              <a: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prstClr val="black"/>
                </a:buClr>
                <a:buSzPct val="110000"/>
              </a:pPr>
              <a:t>8/16/17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661400" y="6564907"/>
            <a:ext cx="420688" cy="293093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black"/>
              </a:buClr>
              <a:buSzPct val="110000"/>
            </a:pPr>
            <a:fld id="{8D57DBB9-07C6-49AB-BFD5-E737C7E241F6}" type="slidenum">
              <a:rPr lang="en-US" smtClean="0">
                <a:solidFill>
                  <a:prstClr val="black"/>
                </a:solidFill>
              </a:rPr>
              <a: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prstClr val="black"/>
                </a:buClr>
                <a:buSzPct val="110000"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659219" y="2615609"/>
            <a:ext cx="6581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8793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270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6940550" y="630555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67CC429F-BC95-4B1C-804D-59F37AD638E8}" type="slidenum">
              <a:rPr lang="en-US" sz="1200" b="1">
                <a:solidFill>
                  <a:schemeClr val="bg1"/>
                </a:solidFill>
                <a:latin typeface="Arial" pitchFamily="34" charset="0"/>
              </a:rPr>
              <a:pPr algn="r">
                <a:defRPr/>
              </a:pPr>
              <a:t>‹#›</a:t>
            </a:fld>
            <a:endParaRPr lang="en-US" sz="1200" b="1" dirty="0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5708650" y="6124575"/>
            <a:ext cx="2047875" cy="661988"/>
            <a:chOff x="3596" y="3858"/>
            <a:chExt cx="1290" cy="417"/>
          </a:xfrm>
        </p:grpSpPr>
        <p:pic>
          <p:nvPicPr>
            <p:cNvPr id="7" name="Picture 26" descr="NEW FAA LOGO"/>
            <p:cNvPicPr>
              <a:picLocks noChangeAspect="1" noChangeArrowheads="1"/>
            </p:cNvPicPr>
            <p:nvPr userDrawn="1"/>
          </p:nvPicPr>
          <p:blipFill>
            <a:blip r:embed="rId2">
              <a:clrChange>
                <a:clrFrom>
                  <a:srgbClr val="DF1F06"/>
                </a:clrFrom>
                <a:clrTo>
                  <a:srgbClr val="DF1F0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33" t="3734" r="14973" b="4564"/>
            <a:stretch>
              <a:fillRect/>
            </a:stretch>
          </p:blipFill>
          <p:spPr bwMode="auto">
            <a:xfrm>
              <a:off x="3596" y="3858"/>
              <a:ext cx="416" cy="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9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9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9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9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9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defRPr/>
              </a:pPr>
              <a:r>
                <a:rPr lang="en-US" sz="1200" b="1" dirty="0" smtClean="0">
                  <a:solidFill>
                    <a:schemeClr val="bg1"/>
                  </a:solidFill>
                </a:rPr>
                <a:t>Federal Aviation</a:t>
              </a:r>
            </a:p>
            <a:p>
              <a:pPr eaLnBrk="1" hangingPunct="1">
                <a:lnSpc>
                  <a:spcPct val="85000"/>
                </a:lnSpc>
                <a:defRPr/>
              </a:pPr>
              <a:r>
                <a:rPr lang="en-US" sz="1200" b="1" dirty="0" smtClean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Box 29"/>
          <p:cNvSpPr txBox="1">
            <a:spLocks noChangeArrowheads="1"/>
          </p:cNvSpPr>
          <p:nvPr userDrawn="1"/>
        </p:nvSpPr>
        <p:spPr bwMode="auto">
          <a:xfrm>
            <a:off x="449263" y="6205538"/>
            <a:ext cx="1684337" cy="55403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9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9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9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9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200" b="1" dirty="0" smtClean="0">
                <a:solidFill>
                  <a:schemeClr val="bg1"/>
                </a:solidFill>
              </a:rPr>
              <a:t>CSS-Wx / NWP TIM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1200" b="1" dirty="0" smtClean="0">
                <a:solidFill>
                  <a:schemeClr val="bg1"/>
                </a:solidFill>
              </a:rPr>
              <a:t>July 20-21,</a:t>
            </a:r>
            <a:r>
              <a:rPr lang="en-US" sz="1200" b="1" baseline="0" dirty="0" smtClean="0">
                <a:solidFill>
                  <a:schemeClr val="bg1"/>
                </a:solidFill>
              </a:rPr>
              <a:t> 2016</a:t>
            </a:r>
            <a:endParaRPr lang="en-US" sz="12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582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951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8" Type="http://schemas.openxmlformats.org/officeDocument/2006/relationships/image" Target="../media/image1.wmf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  <a:buFontTx/>
              <a:buChar char="•"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Select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grpSp>
        <p:nvGrpSpPr>
          <p:cNvPr id="1029" name="Group 25"/>
          <p:cNvGrpSpPr>
            <a:grpSpLocks/>
          </p:cNvGrpSpPr>
          <p:nvPr userDrawn="1"/>
        </p:nvGrpSpPr>
        <p:grpSpPr bwMode="auto">
          <a:xfrm>
            <a:off x="5708650" y="6126163"/>
            <a:ext cx="2047875" cy="660400"/>
            <a:chOff x="3596" y="3859"/>
            <a:chExt cx="1290" cy="416"/>
          </a:xfrm>
        </p:grpSpPr>
        <p:pic>
          <p:nvPicPr>
            <p:cNvPr id="1034" name="Picture 26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5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defRPr/>
              </a:pPr>
              <a:r>
                <a:rPr lang="en-US" sz="1200" b="1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hangingPunct="1">
                <a:lnSpc>
                  <a:spcPct val="85000"/>
                </a:lnSpc>
                <a:defRPr/>
              </a:pPr>
              <a:r>
                <a:rPr lang="en-US" sz="1200" b="1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  <p:sp>
        <p:nvSpPr>
          <p:cNvPr id="1030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200" b="1" smtClean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smtClean="0">
              <a:solidFill>
                <a:srgbClr val="C0C0C0"/>
              </a:solidFill>
            </a:endParaRPr>
          </a:p>
        </p:txBody>
      </p:sp>
      <p:sp>
        <p:nvSpPr>
          <p:cNvPr id="1031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200" smtClean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  <p:sp>
        <p:nvSpPr>
          <p:cNvPr id="1032" name="TextBox 1"/>
          <p:cNvSpPr txBox="1">
            <a:spLocks noChangeArrowheads="1"/>
          </p:cNvSpPr>
          <p:nvPr userDrawn="1"/>
        </p:nvSpPr>
        <p:spPr bwMode="auto">
          <a:xfrm>
            <a:off x="573088" y="6161088"/>
            <a:ext cx="2472152" cy="43088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en-US" sz="1100" b="1" baseline="0" dirty="0" smtClean="0">
                <a:solidFill>
                  <a:schemeClr val="bg1"/>
                </a:solidFill>
              </a:rPr>
              <a:t>CSS-</a:t>
            </a:r>
            <a:r>
              <a:rPr lang="en-US" sz="1100" b="1" baseline="0" dirty="0" err="1" smtClean="0">
                <a:solidFill>
                  <a:schemeClr val="bg1"/>
                </a:solidFill>
              </a:rPr>
              <a:t>Wx</a:t>
            </a:r>
            <a:r>
              <a:rPr lang="en-US" sz="1100" b="1" baseline="0" dirty="0" smtClean="0">
                <a:solidFill>
                  <a:schemeClr val="bg1"/>
                </a:solidFill>
              </a:rPr>
              <a:t> and NWP Implementation</a:t>
            </a:r>
            <a:endParaRPr lang="en-US" sz="1100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en-US" sz="1100" b="1" dirty="0" smtClean="0">
                <a:solidFill>
                  <a:schemeClr val="bg1"/>
                </a:solidFill>
              </a:rPr>
              <a:t>September 2016</a:t>
            </a:r>
          </a:p>
        </p:txBody>
      </p:sp>
      <p:sp>
        <p:nvSpPr>
          <p:cNvPr id="1033" name="TextBox 3"/>
          <p:cNvSpPr txBox="1">
            <a:spLocks noChangeArrowheads="1"/>
          </p:cNvSpPr>
          <p:nvPr userDrawn="1"/>
        </p:nvSpPr>
        <p:spPr bwMode="auto">
          <a:xfrm>
            <a:off x="8235950" y="6329363"/>
            <a:ext cx="371475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fld id="{BFE2D3F0-FC14-4FDA-942B-056D5D284568}" type="slidenum">
              <a:rPr lang="en-US" sz="1200" b="1" smtClean="0">
                <a:solidFill>
                  <a:schemeClr val="bg1"/>
                </a:solidFill>
              </a:rPr>
              <a:pPr eaLnBrk="1" hangingPunct="1">
                <a:spcBef>
                  <a:spcPct val="50000"/>
                </a:spcBef>
                <a:defRPr/>
              </a:pPr>
              <a:t>‹#›</a:t>
            </a:fld>
            <a:endParaRPr lang="en-US" sz="1200" b="1" smtClean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16" r:id="rId2"/>
    <p:sldLayoutId id="2147484017" r:id="rId3"/>
    <p:sldLayoutId id="2147484018" r:id="rId4"/>
    <p:sldLayoutId id="2147484063" r:id="rId5"/>
    <p:sldLayoutId id="2147484064" r:id="rId6"/>
    <p:sldLayoutId id="2147484065" r:id="rId7"/>
    <p:sldLayoutId id="2147484067" r:id="rId8"/>
    <p:sldLayoutId id="2147484068" r:id="rId9"/>
    <p:sldLayoutId id="2147484069" r:id="rId10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  <a:buFontTx/>
              <a:buChar char="•"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Select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grpSp>
        <p:nvGrpSpPr>
          <p:cNvPr id="1029" name="Group 25"/>
          <p:cNvGrpSpPr>
            <a:grpSpLocks/>
          </p:cNvGrpSpPr>
          <p:nvPr userDrawn="1"/>
        </p:nvGrpSpPr>
        <p:grpSpPr bwMode="auto">
          <a:xfrm>
            <a:off x="5708650" y="6126163"/>
            <a:ext cx="2047875" cy="660400"/>
            <a:chOff x="3596" y="3859"/>
            <a:chExt cx="1290" cy="416"/>
          </a:xfrm>
        </p:grpSpPr>
        <p:pic>
          <p:nvPicPr>
            <p:cNvPr id="1034" name="Picture 26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5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defRPr/>
              </a:pPr>
              <a:r>
                <a:rPr lang="en-US" sz="1200" b="1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hangingPunct="1">
                <a:lnSpc>
                  <a:spcPct val="85000"/>
                </a:lnSpc>
                <a:defRPr/>
              </a:pPr>
              <a:r>
                <a:rPr lang="en-US" sz="1200" b="1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  <p:sp>
        <p:nvSpPr>
          <p:cNvPr id="1030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200" b="1" smtClean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smtClean="0">
              <a:solidFill>
                <a:srgbClr val="C0C0C0"/>
              </a:solidFill>
            </a:endParaRPr>
          </a:p>
        </p:txBody>
      </p:sp>
      <p:sp>
        <p:nvSpPr>
          <p:cNvPr id="1031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200" smtClean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  <p:sp>
        <p:nvSpPr>
          <p:cNvPr id="1032" name="TextBox 1"/>
          <p:cNvSpPr txBox="1">
            <a:spLocks noChangeArrowheads="1"/>
          </p:cNvSpPr>
          <p:nvPr userDrawn="1"/>
        </p:nvSpPr>
        <p:spPr bwMode="auto">
          <a:xfrm>
            <a:off x="573088" y="6161088"/>
            <a:ext cx="2472152" cy="43088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en-US" sz="1100" b="1" dirty="0" smtClean="0">
                <a:solidFill>
                  <a:srgbClr val="FFFFFF"/>
                </a:solidFill>
              </a:rPr>
              <a:t>CSS-</a:t>
            </a:r>
            <a:r>
              <a:rPr lang="en-US" sz="1100" b="1" dirty="0" err="1" smtClean="0">
                <a:solidFill>
                  <a:srgbClr val="FFFFFF"/>
                </a:solidFill>
              </a:rPr>
              <a:t>Wx</a:t>
            </a:r>
            <a:r>
              <a:rPr lang="en-US" sz="1100" b="1" dirty="0" smtClean="0">
                <a:solidFill>
                  <a:srgbClr val="FFFFFF"/>
                </a:solidFill>
              </a:rPr>
              <a:t> and NWP Implementation</a:t>
            </a:r>
            <a:endParaRPr lang="en-US" sz="1100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en-US" sz="1100" b="1" dirty="0" smtClean="0">
                <a:solidFill>
                  <a:srgbClr val="FFFFFF"/>
                </a:solidFill>
              </a:rPr>
              <a:t>August</a:t>
            </a:r>
            <a:r>
              <a:rPr lang="en-US" sz="1100" b="1" baseline="0" dirty="0" smtClean="0">
                <a:solidFill>
                  <a:srgbClr val="FFFFFF"/>
                </a:solidFill>
              </a:rPr>
              <a:t> </a:t>
            </a:r>
            <a:r>
              <a:rPr lang="en-US" sz="1100" b="1" dirty="0" smtClean="0">
                <a:solidFill>
                  <a:srgbClr val="FFFFFF"/>
                </a:solidFill>
              </a:rPr>
              <a:t>2016</a:t>
            </a:r>
          </a:p>
        </p:txBody>
      </p:sp>
      <p:sp>
        <p:nvSpPr>
          <p:cNvPr id="1033" name="TextBox 3"/>
          <p:cNvSpPr txBox="1">
            <a:spLocks noChangeArrowheads="1"/>
          </p:cNvSpPr>
          <p:nvPr userDrawn="1"/>
        </p:nvSpPr>
        <p:spPr bwMode="auto">
          <a:xfrm>
            <a:off x="8235950" y="6329363"/>
            <a:ext cx="371475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fld id="{BFE2D3F0-FC14-4FDA-942B-056D5D284568}" type="slidenum">
              <a:rPr lang="en-US" sz="1200" b="1" smtClean="0">
                <a:solidFill>
                  <a:srgbClr val="FFFFFF"/>
                </a:solidFill>
              </a:rPr>
              <a:pPr eaLnBrk="1" hangingPunct="1">
                <a:spcBef>
                  <a:spcPct val="50000"/>
                </a:spcBef>
                <a:defRPr/>
              </a:pPr>
              <a:t>‹#›</a:t>
            </a:fld>
            <a:endParaRPr lang="en-US" sz="1200" b="1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442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gif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9" Type="http://schemas.openxmlformats.org/officeDocument/2006/relationships/image" Target="../media/image37.png"/><Relationship Id="rId10" Type="http://schemas.openxmlformats.org/officeDocument/2006/relationships/image" Target="../media/image38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4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7.jpeg"/><Relationship Id="rId1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8" Type="http://schemas.openxmlformats.org/officeDocument/2006/relationships/image" Target="../media/image54.png"/><Relationship Id="rId9" Type="http://schemas.openxmlformats.org/officeDocument/2006/relationships/image" Target="../media/image55.png"/><Relationship Id="rId10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3" Type="http://schemas.openxmlformats.org/officeDocument/2006/relationships/image" Target="../media/image62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s://www.faa.gov/nextgen/programs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5.png"/><Relationship Id="rId3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3.png"/><Relationship Id="rId3" Type="http://schemas.openxmlformats.org/officeDocument/2006/relationships/image" Target="../media/image6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3.png"/><Relationship Id="rId3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0.png"/><Relationship Id="rId3" Type="http://schemas.openxmlformats.org/officeDocument/2006/relationships/image" Target="../media/image7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0.png"/><Relationship Id="rId3" Type="http://schemas.openxmlformats.org/officeDocument/2006/relationships/image" Target="../media/image6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2.png"/><Relationship Id="rId3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2.png"/><Relationship Id="rId3" Type="http://schemas.openxmlformats.org/officeDocument/2006/relationships/image" Target="../media/image6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2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e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jpeg"/><Relationship Id="rId20" Type="http://schemas.openxmlformats.org/officeDocument/2006/relationships/image" Target="../media/image28.jpeg"/><Relationship Id="rId21" Type="http://schemas.openxmlformats.org/officeDocument/2006/relationships/image" Target="../media/image29.png"/><Relationship Id="rId10" Type="http://schemas.openxmlformats.org/officeDocument/2006/relationships/image" Target="../media/image18.jpeg"/><Relationship Id="rId11" Type="http://schemas.openxmlformats.org/officeDocument/2006/relationships/image" Target="../media/image19.jpeg"/><Relationship Id="rId12" Type="http://schemas.openxmlformats.org/officeDocument/2006/relationships/image" Target="../media/image20.jpeg"/><Relationship Id="rId13" Type="http://schemas.openxmlformats.org/officeDocument/2006/relationships/image" Target="../media/image21.jpeg"/><Relationship Id="rId14" Type="http://schemas.openxmlformats.org/officeDocument/2006/relationships/image" Target="../media/image22.jpeg"/><Relationship Id="rId15" Type="http://schemas.openxmlformats.org/officeDocument/2006/relationships/image" Target="../media/image23.png"/><Relationship Id="rId16" Type="http://schemas.openxmlformats.org/officeDocument/2006/relationships/image" Target="../media/image24.jpeg"/><Relationship Id="rId17" Type="http://schemas.openxmlformats.org/officeDocument/2006/relationships/image" Target="../media/image25.png"/><Relationship Id="rId18" Type="http://schemas.openxmlformats.org/officeDocument/2006/relationships/image" Target="../media/image26.jpeg"/><Relationship Id="rId19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jpeg"/><Relationship Id="rId7" Type="http://schemas.openxmlformats.org/officeDocument/2006/relationships/image" Target="../media/image15.jpeg"/><Relationship Id="rId8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>
                <a:solidFill>
                  <a:srgbClr val="002060"/>
                </a:solidFill>
              </a:rPr>
              <a:t>NextGen Weather Systems Implementation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sz="2000" i="1" dirty="0"/>
              <a:t>Common Support Services (CSS-</a:t>
            </a:r>
            <a:r>
              <a:rPr lang="en-US" altLang="en-US" sz="2000" i="1" dirty="0" err="1"/>
              <a:t>Wx</a:t>
            </a:r>
            <a:r>
              <a:rPr lang="en-US" altLang="en-US" sz="2000" i="1" dirty="0" smtClean="0"/>
              <a:t>) &amp;</a:t>
            </a:r>
          </a:p>
          <a:p>
            <a:pPr eaLnBrk="1" hangingPunct="1"/>
            <a:r>
              <a:rPr lang="en-US" altLang="en-US" sz="2000" i="1" dirty="0" smtClean="0"/>
              <a:t>NextGen </a:t>
            </a:r>
            <a:r>
              <a:rPr lang="en-US" altLang="en-US" sz="2000" i="1" dirty="0"/>
              <a:t>Weather Processor (NWP) </a:t>
            </a:r>
            <a:endParaRPr lang="en-US" altLang="en-US" sz="2000" i="1" dirty="0" smtClean="0"/>
          </a:p>
        </p:txBody>
      </p:sp>
      <p:sp>
        <p:nvSpPr>
          <p:cNvPr id="5123" name="Text Box 1051"/>
          <p:cNvSpPr txBox="1">
            <a:spLocks noChangeArrowheads="1"/>
          </p:cNvSpPr>
          <p:nvPr/>
        </p:nvSpPr>
        <p:spPr bwMode="auto">
          <a:xfrm>
            <a:off x="379538" y="4497388"/>
            <a:ext cx="482282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dirty="0">
                <a:solidFill>
                  <a:srgbClr val="002060"/>
                </a:solidFill>
              </a:rPr>
              <a:t>Presented to:  </a:t>
            </a:r>
            <a:r>
              <a:rPr lang="en-US" sz="1800" dirty="0" smtClean="0">
                <a:solidFill>
                  <a:srgbClr val="002060"/>
                </a:solidFill>
              </a:rPr>
              <a:t>	Salt Lake City NEMC / 			ARTCC</a:t>
            </a:r>
          </a:p>
          <a:p>
            <a:pPr eaLnBrk="1" hangingPunct="1">
              <a:spcBef>
                <a:spcPct val="50000"/>
              </a:spcBef>
            </a:pPr>
            <a:r>
              <a:rPr lang="en-US" sz="1800" dirty="0" smtClean="0">
                <a:solidFill>
                  <a:srgbClr val="1D2F68"/>
                </a:solidFill>
              </a:rPr>
              <a:t>By: 		AJM-333</a:t>
            </a:r>
          </a:p>
          <a:p>
            <a:pPr eaLnBrk="1" hangingPunct="1">
              <a:spcBef>
                <a:spcPct val="50000"/>
              </a:spcBef>
            </a:pPr>
            <a:r>
              <a:rPr lang="en-US" sz="1800" dirty="0" smtClean="0">
                <a:solidFill>
                  <a:srgbClr val="1D2F68"/>
                </a:solidFill>
              </a:rPr>
              <a:t>Date</a:t>
            </a:r>
            <a:r>
              <a:rPr lang="en-US" sz="1800" dirty="0">
                <a:solidFill>
                  <a:srgbClr val="1D2F68"/>
                </a:solidFill>
              </a:rPr>
              <a:t>: </a:t>
            </a:r>
            <a:r>
              <a:rPr lang="en-US" sz="1800" dirty="0" smtClean="0">
                <a:solidFill>
                  <a:srgbClr val="1D2F68"/>
                </a:solidFill>
              </a:rPr>
              <a:t>		September 2016</a:t>
            </a:r>
            <a:endParaRPr lang="en-US" sz="1800" dirty="0">
              <a:solidFill>
                <a:srgbClr val="1D2F6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 bwMode="auto">
          <a:xfrm>
            <a:off x="467995" y="1511052"/>
            <a:ext cx="8244840" cy="174792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>
              <a:buSzTx/>
              <a:buNone/>
            </a:pPr>
            <a:endParaRPr lang="en-US" sz="1400" b="1" dirty="0" smtClean="0">
              <a:solidFill>
                <a:srgbClr val="000000"/>
              </a:solidFill>
              <a:latin typeface="Arial" pitchFamily="-110" charset="0"/>
            </a:endParaRPr>
          </a:p>
        </p:txBody>
      </p:sp>
      <p:sp>
        <p:nvSpPr>
          <p:cNvPr id="234" name="Rounded Rectangle 26"/>
          <p:cNvSpPr/>
          <p:nvPr/>
        </p:nvSpPr>
        <p:spPr>
          <a:xfrm flipV="1">
            <a:off x="492802" y="4402406"/>
            <a:ext cx="8390111" cy="1637534"/>
          </a:xfrm>
          <a:custGeom>
            <a:avLst/>
            <a:gdLst/>
            <a:ahLst/>
            <a:cxnLst/>
            <a:rect l="l" t="t" r="r" b="b"/>
            <a:pathLst>
              <a:path w="6952354" h="964327">
                <a:moveTo>
                  <a:pt x="1453330" y="0"/>
                </a:moveTo>
                <a:lnTo>
                  <a:pt x="1453330" y="153938"/>
                </a:lnTo>
                <a:lnTo>
                  <a:pt x="1801189" y="153938"/>
                </a:lnTo>
                <a:lnTo>
                  <a:pt x="1801189" y="173012"/>
                </a:lnTo>
                <a:cubicBezTo>
                  <a:pt x="1784755" y="179257"/>
                  <a:pt x="1773130" y="195177"/>
                  <a:pt x="1773130" y="213812"/>
                </a:cubicBezTo>
                <a:cubicBezTo>
                  <a:pt x="1773130" y="238030"/>
                  <a:pt x="1792762" y="257661"/>
                  <a:pt x="1816977" y="257660"/>
                </a:cubicBezTo>
                <a:cubicBezTo>
                  <a:pt x="1841195" y="257661"/>
                  <a:pt x="1860827" y="238030"/>
                  <a:pt x="1860827" y="213812"/>
                </a:cubicBezTo>
                <a:cubicBezTo>
                  <a:pt x="1860827" y="195177"/>
                  <a:pt x="1849201" y="179257"/>
                  <a:pt x="1832767" y="173012"/>
                </a:cubicBezTo>
                <a:lnTo>
                  <a:pt x="1832767" y="153938"/>
                </a:lnTo>
                <a:lnTo>
                  <a:pt x="1935086" y="153938"/>
                </a:lnTo>
                <a:lnTo>
                  <a:pt x="1935086" y="173012"/>
                </a:lnTo>
                <a:cubicBezTo>
                  <a:pt x="1918652" y="179257"/>
                  <a:pt x="1907026" y="195177"/>
                  <a:pt x="1907026" y="213812"/>
                </a:cubicBezTo>
                <a:cubicBezTo>
                  <a:pt x="1907026" y="238030"/>
                  <a:pt x="1926658" y="257661"/>
                  <a:pt x="1950874" y="257660"/>
                </a:cubicBezTo>
                <a:cubicBezTo>
                  <a:pt x="1975092" y="257661"/>
                  <a:pt x="1994723" y="238030"/>
                  <a:pt x="1994723" y="213812"/>
                </a:cubicBezTo>
                <a:cubicBezTo>
                  <a:pt x="1994723" y="195177"/>
                  <a:pt x="1983097" y="179257"/>
                  <a:pt x="1966663" y="173012"/>
                </a:cubicBezTo>
                <a:lnTo>
                  <a:pt x="1966663" y="153938"/>
                </a:lnTo>
                <a:lnTo>
                  <a:pt x="5665674" y="153938"/>
                </a:lnTo>
                <a:lnTo>
                  <a:pt x="5665674" y="154069"/>
                </a:lnTo>
                <a:lnTo>
                  <a:pt x="6739567" y="154069"/>
                </a:lnTo>
                <a:cubicBezTo>
                  <a:pt x="6857087" y="154070"/>
                  <a:pt x="6952355" y="249338"/>
                  <a:pt x="6952354" y="366856"/>
                </a:cubicBezTo>
                <a:lnTo>
                  <a:pt x="6952354" y="751405"/>
                </a:lnTo>
                <a:cubicBezTo>
                  <a:pt x="6952355" y="868924"/>
                  <a:pt x="6857087" y="964192"/>
                  <a:pt x="6739567" y="964192"/>
                </a:cubicBezTo>
                <a:lnTo>
                  <a:pt x="6451142" y="964192"/>
                </a:lnTo>
                <a:lnTo>
                  <a:pt x="6451142" y="921518"/>
                </a:lnTo>
                <a:cubicBezTo>
                  <a:pt x="6467578" y="915275"/>
                  <a:pt x="6479204" y="899355"/>
                  <a:pt x="6479202" y="880719"/>
                </a:cubicBezTo>
                <a:cubicBezTo>
                  <a:pt x="6479204" y="856502"/>
                  <a:pt x="6459573" y="836870"/>
                  <a:pt x="6435354" y="836870"/>
                </a:cubicBezTo>
                <a:cubicBezTo>
                  <a:pt x="6411138" y="836870"/>
                  <a:pt x="6391507" y="856502"/>
                  <a:pt x="6391506" y="880719"/>
                </a:cubicBezTo>
                <a:cubicBezTo>
                  <a:pt x="6391507" y="899355"/>
                  <a:pt x="6403133" y="915275"/>
                  <a:pt x="6419566" y="921518"/>
                </a:cubicBezTo>
                <a:lnTo>
                  <a:pt x="6419566" y="964192"/>
                </a:lnTo>
                <a:lnTo>
                  <a:pt x="6317247" y="964192"/>
                </a:lnTo>
                <a:lnTo>
                  <a:pt x="6317247" y="921518"/>
                </a:lnTo>
                <a:cubicBezTo>
                  <a:pt x="6333682" y="915275"/>
                  <a:pt x="6345308" y="899355"/>
                  <a:pt x="6345307" y="880719"/>
                </a:cubicBezTo>
                <a:cubicBezTo>
                  <a:pt x="6345308" y="856502"/>
                  <a:pt x="6325676" y="836870"/>
                  <a:pt x="6301457" y="836870"/>
                </a:cubicBezTo>
                <a:cubicBezTo>
                  <a:pt x="6277243" y="836870"/>
                  <a:pt x="6257612" y="856502"/>
                  <a:pt x="6257610" y="880719"/>
                </a:cubicBezTo>
                <a:cubicBezTo>
                  <a:pt x="6257612" y="899355"/>
                  <a:pt x="6269236" y="915275"/>
                  <a:pt x="6285669" y="921518"/>
                </a:cubicBezTo>
                <a:lnTo>
                  <a:pt x="6285669" y="964192"/>
                </a:lnTo>
                <a:lnTo>
                  <a:pt x="5665674" y="964192"/>
                </a:lnTo>
                <a:lnTo>
                  <a:pt x="5665674" y="964327"/>
                </a:lnTo>
                <a:lnTo>
                  <a:pt x="5621671" y="964327"/>
                </a:lnTo>
                <a:lnTo>
                  <a:pt x="5621671" y="964060"/>
                </a:lnTo>
                <a:lnTo>
                  <a:pt x="5618263" y="964060"/>
                </a:lnTo>
                <a:lnTo>
                  <a:pt x="5618263" y="921386"/>
                </a:lnTo>
                <a:cubicBezTo>
                  <a:pt x="5634698" y="915143"/>
                  <a:pt x="5646324" y="899223"/>
                  <a:pt x="5646323" y="880587"/>
                </a:cubicBezTo>
                <a:cubicBezTo>
                  <a:pt x="5646323" y="857720"/>
                  <a:pt x="5628820" y="838942"/>
                  <a:pt x="5606404" y="838398"/>
                </a:cubicBezTo>
                <a:cubicBezTo>
                  <a:pt x="5583852" y="838962"/>
                  <a:pt x="5566245" y="857784"/>
                  <a:pt x="5566244" y="880719"/>
                </a:cubicBezTo>
                <a:cubicBezTo>
                  <a:pt x="5566245" y="899355"/>
                  <a:pt x="5577871" y="915275"/>
                  <a:pt x="5594304" y="921518"/>
                </a:cubicBezTo>
                <a:lnTo>
                  <a:pt x="5594304" y="964192"/>
                </a:lnTo>
                <a:lnTo>
                  <a:pt x="5590095" y="964192"/>
                </a:lnTo>
                <a:lnTo>
                  <a:pt x="5590095" y="964327"/>
                </a:lnTo>
                <a:lnTo>
                  <a:pt x="5487775" y="964327"/>
                </a:lnTo>
                <a:lnTo>
                  <a:pt x="5487775" y="964060"/>
                </a:lnTo>
                <a:lnTo>
                  <a:pt x="5484368" y="964060"/>
                </a:lnTo>
                <a:lnTo>
                  <a:pt x="5484368" y="921386"/>
                </a:lnTo>
                <a:cubicBezTo>
                  <a:pt x="5500802" y="915143"/>
                  <a:pt x="5512428" y="899223"/>
                  <a:pt x="5512428" y="880587"/>
                </a:cubicBezTo>
                <a:cubicBezTo>
                  <a:pt x="5512428" y="857720"/>
                  <a:pt x="5494924" y="838942"/>
                  <a:pt x="5472507" y="838398"/>
                </a:cubicBezTo>
                <a:cubicBezTo>
                  <a:pt x="5449957" y="838962"/>
                  <a:pt x="5432349" y="857784"/>
                  <a:pt x="5432348" y="880719"/>
                </a:cubicBezTo>
                <a:cubicBezTo>
                  <a:pt x="5432349" y="899355"/>
                  <a:pt x="5443974" y="915275"/>
                  <a:pt x="5460407" y="921518"/>
                </a:cubicBezTo>
                <a:lnTo>
                  <a:pt x="5460407" y="964192"/>
                </a:lnTo>
                <a:lnTo>
                  <a:pt x="5456198" y="964192"/>
                </a:lnTo>
                <a:lnTo>
                  <a:pt x="5456198" y="964327"/>
                </a:lnTo>
                <a:lnTo>
                  <a:pt x="4998443" y="964327"/>
                </a:lnTo>
                <a:lnTo>
                  <a:pt x="4998443" y="964060"/>
                </a:lnTo>
                <a:lnTo>
                  <a:pt x="4793001" y="964060"/>
                </a:lnTo>
                <a:lnTo>
                  <a:pt x="4793001" y="921386"/>
                </a:lnTo>
                <a:cubicBezTo>
                  <a:pt x="4809436" y="915143"/>
                  <a:pt x="4821062" y="899223"/>
                  <a:pt x="4821061" y="880587"/>
                </a:cubicBezTo>
                <a:cubicBezTo>
                  <a:pt x="4821062" y="856370"/>
                  <a:pt x="4801431" y="836738"/>
                  <a:pt x="4777213" y="836738"/>
                </a:cubicBezTo>
                <a:cubicBezTo>
                  <a:pt x="4752996" y="836738"/>
                  <a:pt x="4733365" y="856370"/>
                  <a:pt x="4733365" y="880587"/>
                </a:cubicBezTo>
                <a:cubicBezTo>
                  <a:pt x="4733365" y="899223"/>
                  <a:pt x="4744991" y="915143"/>
                  <a:pt x="4761425" y="921386"/>
                </a:cubicBezTo>
                <a:lnTo>
                  <a:pt x="4761425" y="964060"/>
                </a:lnTo>
                <a:lnTo>
                  <a:pt x="4659105" y="964060"/>
                </a:lnTo>
                <a:lnTo>
                  <a:pt x="4659105" y="921386"/>
                </a:lnTo>
                <a:cubicBezTo>
                  <a:pt x="4675540" y="915143"/>
                  <a:pt x="4687166" y="899223"/>
                  <a:pt x="4687165" y="880587"/>
                </a:cubicBezTo>
                <a:cubicBezTo>
                  <a:pt x="4687166" y="856370"/>
                  <a:pt x="4667534" y="836738"/>
                  <a:pt x="4643316" y="836738"/>
                </a:cubicBezTo>
                <a:cubicBezTo>
                  <a:pt x="4619100" y="836738"/>
                  <a:pt x="4599469" y="856370"/>
                  <a:pt x="4599469" y="880587"/>
                </a:cubicBezTo>
                <a:cubicBezTo>
                  <a:pt x="4599469" y="899223"/>
                  <a:pt x="4611094" y="915143"/>
                  <a:pt x="4627528" y="921386"/>
                </a:cubicBezTo>
                <a:lnTo>
                  <a:pt x="4627528" y="964060"/>
                </a:lnTo>
                <a:lnTo>
                  <a:pt x="3967738" y="964060"/>
                </a:lnTo>
                <a:lnTo>
                  <a:pt x="3967738" y="921386"/>
                </a:lnTo>
                <a:cubicBezTo>
                  <a:pt x="3984173" y="915143"/>
                  <a:pt x="3995798" y="899223"/>
                  <a:pt x="3995798" y="880587"/>
                </a:cubicBezTo>
                <a:cubicBezTo>
                  <a:pt x="3995798" y="856370"/>
                  <a:pt x="3976167" y="836738"/>
                  <a:pt x="3951950" y="836738"/>
                </a:cubicBezTo>
                <a:cubicBezTo>
                  <a:pt x="3927733" y="836738"/>
                  <a:pt x="3908102" y="856370"/>
                  <a:pt x="3908102" y="880587"/>
                </a:cubicBezTo>
                <a:cubicBezTo>
                  <a:pt x="3908102" y="899223"/>
                  <a:pt x="3919728" y="915143"/>
                  <a:pt x="3936162" y="921386"/>
                </a:cubicBezTo>
                <a:lnTo>
                  <a:pt x="3936162" y="964060"/>
                </a:lnTo>
                <a:lnTo>
                  <a:pt x="3833842" y="964060"/>
                </a:lnTo>
                <a:lnTo>
                  <a:pt x="3833842" y="921386"/>
                </a:lnTo>
                <a:cubicBezTo>
                  <a:pt x="3850277" y="915143"/>
                  <a:pt x="3861903" y="899223"/>
                  <a:pt x="3861902" y="880587"/>
                </a:cubicBezTo>
                <a:cubicBezTo>
                  <a:pt x="3861903" y="856370"/>
                  <a:pt x="3842270" y="836738"/>
                  <a:pt x="3818053" y="836738"/>
                </a:cubicBezTo>
                <a:cubicBezTo>
                  <a:pt x="3793837" y="836738"/>
                  <a:pt x="3774206" y="856370"/>
                  <a:pt x="3774206" y="880587"/>
                </a:cubicBezTo>
                <a:cubicBezTo>
                  <a:pt x="3774206" y="899223"/>
                  <a:pt x="3785831" y="915143"/>
                  <a:pt x="3802265" y="921386"/>
                </a:cubicBezTo>
                <a:lnTo>
                  <a:pt x="3802265" y="964060"/>
                </a:lnTo>
                <a:lnTo>
                  <a:pt x="3142475" y="964060"/>
                </a:lnTo>
                <a:lnTo>
                  <a:pt x="3142475" y="921386"/>
                </a:lnTo>
                <a:cubicBezTo>
                  <a:pt x="3158909" y="915143"/>
                  <a:pt x="3170535" y="899223"/>
                  <a:pt x="3170535" y="880587"/>
                </a:cubicBezTo>
                <a:cubicBezTo>
                  <a:pt x="3170535" y="856370"/>
                  <a:pt x="3150904" y="836738"/>
                  <a:pt x="3126687" y="836738"/>
                </a:cubicBezTo>
                <a:cubicBezTo>
                  <a:pt x="3102470" y="836738"/>
                  <a:pt x="3082839" y="856370"/>
                  <a:pt x="3082838" y="880587"/>
                </a:cubicBezTo>
                <a:cubicBezTo>
                  <a:pt x="3082839" y="899223"/>
                  <a:pt x="3094464" y="915143"/>
                  <a:pt x="3110898" y="921386"/>
                </a:cubicBezTo>
                <a:lnTo>
                  <a:pt x="3110898" y="964060"/>
                </a:lnTo>
                <a:lnTo>
                  <a:pt x="3008579" y="964060"/>
                </a:lnTo>
                <a:lnTo>
                  <a:pt x="3008579" y="921386"/>
                </a:lnTo>
                <a:cubicBezTo>
                  <a:pt x="3025013" y="915143"/>
                  <a:pt x="3036639" y="899223"/>
                  <a:pt x="3036639" y="880587"/>
                </a:cubicBezTo>
                <a:cubicBezTo>
                  <a:pt x="3036639" y="856370"/>
                  <a:pt x="3017007" y="836738"/>
                  <a:pt x="2992790" y="836738"/>
                </a:cubicBezTo>
                <a:cubicBezTo>
                  <a:pt x="2968574" y="836738"/>
                  <a:pt x="2948943" y="856370"/>
                  <a:pt x="2948942" y="880587"/>
                </a:cubicBezTo>
                <a:cubicBezTo>
                  <a:pt x="2948943" y="899223"/>
                  <a:pt x="2960567" y="915143"/>
                  <a:pt x="2977001" y="921386"/>
                </a:cubicBezTo>
                <a:lnTo>
                  <a:pt x="2977001" y="964060"/>
                </a:lnTo>
                <a:lnTo>
                  <a:pt x="2317211" y="964060"/>
                </a:lnTo>
                <a:lnTo>
                  <a:pt x="2317211" y="921386"/>
                </a:lnTo>
                <a:cubicBezTo>
                  <a:pt x="2333646" y="915143"/>
                  <a:pt x="2345272" y="899223"/>
                  <a:pt x="2345271" y="880587"/>
                </a:cubicBezTo>
                <a:cubicBezTo>
                  <a:pt x="2345272" y="856370"/>
                  <a:pt x="2325641" y="836738"/>
                  <a:pt x="2301423" y="836738"/>
                </a:cubicBezTo>
                <a:cubicBezTo>
                  <a:pt x="2277206" y="836738"/>
                  <a:pt x="2257575" y="856370"/>
                  <a:pt x="2257575" y="880587"/>
                </a:cubicBezTo>
                <a:cubicBezTo>
                  <a:pt x="2257575" y="899223"/>
                  <a:pt x="2269201" y="915143"/>
                  <a:pt x="2285635" y="921386"/>
                </a:cubicBezTo>
                <a:lnTo>
                  <a:pt x="2285635" y="964060"/>
                </a:lnTo>
                <a:lnTo>
                  <a:pt x="2183316" y="964060"/>
                </a:lnTo>
                <a:lnTo>
                  <a:pt x="2183316" y="921386"/>
                </a:lnTo>
                <a:cubicBezTo>
                  <a:pt x="2199750" y="915143"/>
                  <a:pt x="2211376" y="899223"/>
                  <a:pt x="2211376" y="880587"/>
                </a:cubicBezTo>
                <a:cubicBezTo>
                  <a:pt x="2211376" y="856370"/>
                  <a:pt x="2191744" y="836738"/>
                  <a:pt x="2167526" y="836738"/>
                </a:cubicBezTo>
                <a:cubicBezTo>
                  <a:pt x="2143311" y="836738"/>
                  <a:pt x="2123679" y="856370"/>
                  <a:pt x="2123679" y="880587"/>
                </a:cubicBezTo>
                <a:cubicBezTo>
                  <a:pt x="2123679" y="899223"/>
                  <a:pt x="2135304" y="915143"/>
                  <a:pt x="2151738" y="921386"/>
                </a:cubicBezTo>
                <a:lnTo>
                  <a:pt x="2151738" y="964060"/>
                </a:lnTo>
                <a:lnTo>
                  <a:pt x="1491948" y="964060"/>
                </a:lnTo>
                <a:lnTo>
                  <a:pt x="1491948" y="921386"/>
                </a:lnTo>
                <a:cubicBezTo>
                  <a:pt x="1508383" y="915143"/>
                  <a:pt x="1520008" y="899223"/>
                  <a:pt x="1520008" y="880587"/>
                </a:cubicBezTo>
                <a:cubicBezTo>
                  <a:pt x="1520008" y="856370"/>
                  <a:pt x="1500377" y="836738"/>
                  <a:pt x="1476160" y="836738"/>
                </a:cubicBezTo>
                <a:cubicBezTo>
                  <a:pt x="1451943" y="836738"/>
                  <a:pt x="1432312" y="856370"/>
                  <a:pt x="1432312" y="880587"/>
                </a:cubicBezTo>
                <a:cubicBezTo>
                  <a:pt x="1432312" y="899223"/>
                  <a:pt x="1443938" y="915143"/>
                  <a:pt x="1460372" y="921386"/>
                </a:cubicBezTo>
                <a:lnTo>
                  <a:pt x="1460372" y="964060"/>
                </a:lnTo>
                <a:lnTo>
                  <a:pt x="1358052" y="964060"/>
                </a:lnTo>
                <a:lnTo>
                  <a:pt x="1358052" y="921386"/>
                </a:lnTo>
                <a:cubicBezTo>
                  <a:pt x="1374487" y="915143"/>
                  <a:pt x="1386112" y="899223"/>
                  <a:pt x="1386112" y="880587"/>
                </a:cubicBezTo>
                <a:cubicBezTo>
                  <a:pt x="1386112" y="856370"/>
                  <a:pt x="1366480" y="836738"/>
                  <a:pt x="1342263" y="836738"/>
                </a:cubicBezTo>
                <a:cubicBezTo>
                  <a:pt x="1318047" y="836738"/>
                  <a:pt x="1298416" y="856370"/>
                  <a:pt x="1298416" y="880587"/>
                </a:cubicBezTo>
                <a:cubicBezTo>
                  <a:pt x="1298416" y="899223"/>
                  <a:pt x="1310041" y="915143"/>
                  <a:pt x="1326475" y="921386"/>
                </a:cubicBezTo>
                <a:lnTo>
                  <a:pt x="1326475" y="964060"/>
                </a:lnTo>
                <a:lnTo>
                  <a:pt x="666685" y="964060"/>
                </a:lnTo>
                <a:lnTo>
                  <a:pt x="666685" y="921386"/>
                </a:lnTo>
                <a:cubicBezTo>
                  <a:pt x="683119" y="915143"/>
                  <a:pt x="694745" y="899223"/>
                  <a:pt x="694745" y="880587"/>
                </a:cubicBezTo>
                <a:cubicBezTo>
                  <a:pt x="694745" y="856370"/>
                  <a:pt x="675114" y="836738"/>
                  <a:pt x="650897" y="836738"/>
                </a:cubicBezTo>
                <a:cubicBezTo>
                  <a:pt x="626680" y="836738"/>
                  <a:pt x="607049" y="856370"/>
                  <a:pt x="607049" y="880587"/>
                </a:cubicBezTo>
                <a:cubicBezTo>
                  <a:pt x="607049" y="899223"/>
                  <a:pt x="618674" y="915143"/>
                  <a:pt x="635109" y="921386"/>
                </a:cubicBezTo>
                <a:lnTo>
                  <a:pt x="635109" y="964060"/>
                </a:lnTo>
                <a:lnTo>
                  <a:pt x="532789" y="964060"/>
                </a:lnTo>
                <a:lnTo>
                  <a:pt x="532789" y="921386"/>
                </a:lnTo>
                <a:cubicBezTo>
                  <a:pt x="549223" y="915143"/>
                  <a:pt x="560849" y="899223"/>
                  <a:pt x="560849" y="880587"/>
                </a:cubicBezTo>
                <a:cubicBezTo>
                  <a:pt x="560849" y="856370"/>
                  <a:pt x="541217" y="836738"/>
                  <a:pt x="517000" y="836738"/>
                </a:cubicBezTo>
                <a:cubicBezTo>
                  <a:pt x="492784" y="836738"/>
                  <a:pt x="473153" y="856370"/>
                  <a:pt x="473153" y="880587"/>
                </a:cubicBezTo>
                <a:cubicBezTo>
                  <a:pt x="473153" y="899223"/>
                  <a:pt x="484777" y="915143"/>
                  <a:pt x="501211" y="921386"/>
                </a:cubicBezTo>
                <a:lnTo>
                  <a:pt x="501211" y="964060"/>
                </a:lnTo>
                <a:lnTo>
                  <a:pt x="212787" y="964060"/>
                </a:lnTo>
                <a:cubicBezTo>
                  <a:pt x="95268" y="964060"/>
                  <a:pt x="0" y="868792"/>
                  <a:pt x="0" y="751273"/>
                </a:cubicBezTo>
                <a:lnTo>
                  <a:pt x="0" y="366724"/>
                </a:lnTo>
                <a:cubicBezTo>
                  <a:pt x="0" y="249206"/>
                  <a:pt x="95268" y="153938"/>
                  <a:pt x="212787" y="153938"/>
                </a:cubicBezTo>
                <a:lnTo>
                  <a:pt x="501232" y="153938"/>
                </a:lnTo>
                <a:lnTo>
                  <a:pt x="501232" y="173012"/>
                </a:lnTo>
                <a:cubicBezTo>
                  <a:pt x="484798" y="179257"/>
                  <a:pt x="473174" y="195177"/>
                  <a:pt x="473174" y="213812"/>
                </a:cubicBezTo>
                <a:cubicBezTo>
                  <a:pt x="473174" y="238030"/>
                  <a:pt x="492805" y="257661"/>
                  <a:pt x="517021" y="257660"/>
                </a:cubicBezTo>
                <a:cubicBezTo>
                  <a:pt x="541238" y="257661"/>
                  <a:pt x="560870" y="238030"/>
                  <a:pt x="560870" y="213812"/>
                </a:cubicBezTo>
                <a:cubicBezTo>
                  <a:pt x="560870" y="195177"/>
                  <a:pt x="549244" y="179257"/>
                  <a:pt x="532810" y="173012"/>
                </a:cubicBezTo>
                <a:lnTo>
                  <a:pt x="532810" y="153938"/>
                </a:lnTo>
                <a:lnTo>
                  <a:pt x="635130" y="153938"/>
                </a:lnTo>
                <a:lnTo>
                  <a:pt x="635130" y="173012"/>
                </a:lnTo>
                <a:cubicBezTo>
                  <a:pt x="618695" y="179257"/>
                  <a:pt x="607070" y="195177"/>
                  <a:pt x="607070" y="213812"/>
                </a:cubicBezTo>
                <a:cubicBezTo>
                  <a:pt x="607070" y="238030"/>
                  <a:pt x="626701" y="257661"/>
                  <a:pt x="650918" y="257660"/>
                </a:cubicBezTo>
                <a:cubicBezTo>
                  <a:pt x="675135" y="257661"/>
                  <a:pt x="694766" y="238030"/>
                  <a:pt x="694766" y="213812"/>
                </a:cubicBezTo>
                <a:cubicBezTo>
                  <a:pt x="694766" y="195177"/>
                  <a:pt x="683140" y="179257"/>
                  <a:pt x="666706" y="173012"/>
                </a:cubicBezTo>
                <a:lnTo>
                  <a:pt x="666706" y="153938"/>
                </a:lnTo>
                <a:lnTo>
                  <a:pt x="1125619" y="153938"/>
                </a:lnTo>
                <a:lnTo>
                  <a:pt x="932519" y="262448"/>
                </a:lnTo>
                <a:lnTo>
                  <a:pt x="1103863" y="358732"/>
                </a:lnTo>
                <a:lnTo>
                  <a:pt x="435801" y="358732"/>
                </a:lnTo>
                <a:cubicBezTo>
                  <a:pt x="325196" y="358732"/>
                  <a:pt x="235534" y="448394"/>
                  <a:pt x="235533" y="558999"/>
                </a:cubicBezTo>
                <a:cubicBezTo>
                  <a:pt x="235534" y="669604"/>
                  <a:pt x="325196" y="759266"/>
                  <a:pt x="435801" y="759266"/>
                </a:cubicBezTo>
                <a:lnTo>
                  <a:pt x="5665674" y="759267"/>
                </a:lnTo>
                <a:lnTo>
                  <a:pt x="5665674" y="759399"/>
                </a:lnTo>
                <a:lnTo>
                  <a:pt x="6516554" y="759399"/>
                </a:lnTo>
                <a:cubicBezTo>
                  <a:pt x="6627161" y="759399"/>
                  <a:pt x="6716824" y="669736"/>
                  <a:pt x="6716822" y="559131"/>
                </a:cubicBezTo>
                <a:lnTo>
                  <a:pt x="6716823" y="559131"/>
                </a:lnTo>
                <a:cubicBezTo>
                  <a:pt x="6716825" y="448526"/>
                  <a:pt x="6627162" y="358864"/>
                  <a:pt x="6516556" y="358864"/>
                </a:cubicBezTo>
                <a:lnTo>
                  <a:pt x="5665674" y="358864"/>
                </a:lnTo>
                <a:lnTo>
                  <a:pt x="5665674" y="358999"/>
                </a:lnTo>
                <a:lnTo>
                  <a:pt x="5061869" y="358999"/>
                </a:lnTo>
                <a:lnTo>
                  <a:pt x="5061834" y="358732"/>
                </a:lnTo>
                <a:lnTo>
                  <a:pt x="1453330" y="358732"/>
                </a:lnTo>
                <a:lnTo>
                  <a:pt x="1453330" y="524894"/>
                </a:lnTo>
                <a:lnTo>
                  <a:pt x="986286" y="26244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endParaRPr lang="en-US" sz="4000" kern="0" dirty="0" smtClea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115049"/>
            <a:ext cx="8472488" cy="609600"/>
          </a:xfrm>
        </p:spPr>
        <p:txBody>
          <a:bodyPr/>
          <a:lstStyle/>
          <a:p>
            <a:r>
              <a:rPr lang="en-US" sz="3600" dirty="0" smtClean="0"/>
              <a:t>Current and Future NWP Products </a:t>
            </a:r>
            <a:endParaRPr lang="en-US" sz="3600" dirty="0"/>
          </a:p>
        </p:txBody>
      </p:sp>
      <p:sp>
        <p:nvSpPr>
          <p:cNvPr id="64" name="Content Placeholder 5"/>
          <p:cNvSpPr txBox="1">
            <a:spLocks/>
          </p:cNvSpPr>
          <p:nvPr/>
        </p:nvSpPr>
        <p:spPr>
          <a:xfrm>
            <a:off x="2383767" y="2787148"/>
            <a:ext cx="1682012" cy="309806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spcBef>
                <a:spcPts val="0"/>
              </a:spcBef>
              <a:buSzPct val="100000"/>
              <a:buNone/>
              <a:defRPr/>
            </a:pPr>
            <a:r>
              <a:rPr lang="en-US" sz="1100" b="1" kern="0" dirty="0" smtClean="0">
                <a:solidFill>
                  <a:srgbClr val="000000"/>
                </a:solidFill>
                <a:latin typeface="Arial"/>
              </a:rPr>
              <a:t>Forecast Confidence</a:t>
            </a:r>
            <a:endParaRPr lang="en-US" sz="1100" b="1" kern="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3767" y="1656804"/>
            <a:ext cx="1682012" cy="1068032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6" name="Content Placeholder 5"/>
          <p:cNvSpPr txBox="1">
            <a:spLocks/>
          </p:cNvSpPr>
          <p:nvPr/>
        </p:nvSpPr>
        <p:spPr>
          <a:xfrm>
            <a:off x="4170260" y="2787148"/>
            <a:ext cx="1851285" cy="287835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spcBef>
                <a:spcPts val="0"/>
              </a:spcBef>
              <a:buSzPct val="100000"/>
              <a:buNone/>
              <a:defRPr/>
            </a:pPr>
            <a:r>
              <a:rPr lang="en-US" sz="1100" b="1" kern="0" dirty="0" smtClean="0">
                <a:solidFill>
                  <a:srgbClr val="000000"/>
                </a:solidFill>
                <a:latin typeface="Arial"/>
              </a:rPr>
              <a:t>Offshore Precipitation</a:t>
            </a:r>
          </a:p>
        </p:txBody>
      </p:sp>
      <p:pic>
        <p:nvPicPr>
          <p:cNvPr id="67" name="Picture 5" descr="C:\Users\ma23032\AppData\Local\Microsoft\Windows\Temporary Internet Files\Content.Outlook\0P1FY5XI\OPC_NWP (2)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913" t="27946" r="27623" b="9576"/>
          <a:stretch/>
        </p:blipFill>
        <p:spPr bwMode="auto">
          <a:xfrm>
            <a:off x="4239066" y="1663017"/>
            <a:ext cx="1677809" cy="106181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Content Placeholder 5"/>
          <p:cNvSpPr txBox="1">
            <a:spLocks/>
          </p:cNvSpPr>
          <p:nvPr/>
        </p:nvSpPr>
        <p:spPr>
          <a:xfrm>
            <a:off x="6399617" y="2787148"/>
            <a:ext cx="1851285" cy="363541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spcBef>
                <a:spcPts val="0"/>
              </a:spcBef>
              <a:buSzPct val="100000"/>
              <a:buNone/>
              <a:defRPr/>
            </a:pPr>
            <a:r>
              <a:rPr lang="en-US" sz="1100" b="1" kern="0" dirty="0" smtClean="0">
                <a:solidFill>
                  <a:srgbClr val="000000"/>
                </a:solidFill>
                <a:latin typeface="Arial"/>
              </a:rPr>
              <a:t>4D Trajectory Weather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1114394" y="4857964"/>
            <a:ext cx="7208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1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NextGen Weather Processor (NWP) Product Generation Platform</a:t>
            </a:r>
            <a:endParaRPr lang="en-US" sz="18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38" name="Rectangle 48"/>
          <p:cNvSpPr/>
          <p:nvPr/>
        </p:nvSpPr>
        <p:spPr bwMode="auto">
          <a:xfrm flipH="1" flipV="1">
            <a:off x="1048641" y="4051143"/>
            <a:ext cx="305741" cy="572561"/>
          </a:xfrm>
          <a:custGeom>
            <a:avLst/>
            <a:gdLst/>
            <a:ahLst/>
            <a:cxnLst/>
            <a:rect l="l" t="t" r="r" b="b"/>
            <a:pathLst>
              <a:path w="189996" h="289098">
                <a:moveTo>
                  <a:pt x="37596" y="0"/>
                </a:moveTo>
                <a:cubicBezTo>
                  <a:pt x="16832" y="0"/>
                  <a:pt x="0" y="16832"/>
                  <a:pt x="0" y="37596"/>
                </a:cubicBezTo>
                <a:cubicBezTo>
                  <a:pt x="0" y="53575"/>
                  <a:pt x="9968" y="67225"/>
                  <a:pt x="24059" y="72578"/>
                </a:cubicBezTo>
                <a:lnTo>
                  <a:pt x="24059" y="216520"/>
                </a:lnTo>
                <a:cubicBezTo>
                  <a:pt x="9968" y="221874"/>
                  <a:pt x="0" y="235524"/>
                  <a:pt x="0" y="251502"/>
                </a:cubicBezTo>
                <a:cubicBezTo>
                  <a:pt x="0" y="272267"/>
                  <a:pt x="16832" y="289099"/>
                  <a:pt x="37596" y="289098"/>
                </a:cubicBezTo>
                <a:cubicBezTo>
                  <a:pt x="58360" y="289099"/>
                  <a:pt x="75192" y="272267"/>
                  <a:pt x="75192" y="251502"/>
                </a:cubicBezTo>
                <a:cubicBezTo>
                  <a:pt x="75192" y="235524"/>
                  <a:pt x="65224" y="221874"/>
                  <a:pt x="51133" y="216520"/>
                </a:cubicBezTo>
                <a:lnTo>
                  <a:pt x="51133" y="72578"/>
                </a:lnTo>
                <a:cubicBezTo>
                  <a:pt x="65224" y="67225"/>
                  <a:pt x="75192" y="53575"/>
                  <a:pt x="75192" y="37596"/>
                </a:cubicBezTo>
                <a:cubicBezTo>
                  <a:pt x="75192" y="16832"/>
                  <a:pt x="58360" y="0"/>
                  <a:pt x="37596" y="0"/>
                </a:cubicBezTo>
                <a:close/>
                <a:moveTo>
                  <a:pt x="152401" y="0"/>
                </a:moveTo>
                <a:cubicBezTo>
                  <a:pt x="131637" y="0"/>
                  <a:pt x="114804" y="16832"/>
                  <a:pt x="114804" y="37596"/>
                </a:cubicBezTo>
                <a:cubicBezTo>
                  <a:pt x="114804" y="53575"/>
                  <a:pt x="124772" y="67225"/>
                  <a:pt x="138863" y="72578"/>
                </a:cubicBezTo>
                <a:lnTo>
                  <a:pt x="138863" y="216520"/>
                </a:lnTo>
                <a:cubicBezTo>
                  <a:pt x="124772" y="221874"/>
                  <a:pt x="114804" y="235524"/>
                  <a:pt x="114804" y="251502"/>
                </a:cubicBezTo>
                <a:cubicBezTo>
                  <a:pt x="114804" y="272267"/>
                  <a:pt x="131637" y="289099"/>
                  <a:pt x="152401" y="289098"/>
                </a:cubicBezTo>
                <a:cubicBezTo>
                  <a:pt x="173164" y="289099"/>
                  <a:pt x="189996" y="272267"/>
                  <a:pt x="189996" y="251502"/>
                </a:cubicBezTo>
                <a:cubicBezTo>
                  <a:pt x="189996" y="235524"/>
                  <a:pt x="180029" y="221874"/>
                  <a:pt x="165938" y="216520"/>
                </a:cubicBezTo>
                <a:lnTo>
                  <a:pt x="165938" y="72578"/>
                </a:lnTo>
                <a:cubicBezTo>
                  <a:pt x="180029" y="67225"/>
                  <a:pt x="189996" y="53575"/>
                  <a:pt x="189996" y="37596"/>
                </a:cubicBezTo>
                <a:cubicBezTo>
                  <a:pt x="189996" y="16832"/>
                  <a:pt x="173164" y="0"/>
                  <a:pt x="152401" y="0"/>
                </a:cubicBezTo>
                <a:close/>
              </a:path>
            </a:pathLst>
          </a:custGeom>
          <a:solidFill>
            <a:srgbClr val="D3C15A">
              <a:lumMod val="20000"/>
              <a:lumOff val="80000"/>
            </a:srgbClr>
          </a:soli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endParaRPr lang="en-US" sz="1400" b="1" kern="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13" name="Rectangle 212"/>
          <p:cNvSpPr/>
          <p:nvPr/>
        </p:nvSpPr>
        <p:spPr bwMode="auto">
          <a:xfrm>
            <a:off x="670320" y="3348877"/>
            <a:ext cx="922020" cy="9103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336699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Per-Radar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Processing</a:t>
            </a:r>
          </a:p>
        </p:txBody>
      </p:sp>
      <p:grpSp>
        <p:nvGrpSpPr>
          <p:cNvPr id="3" name="Group 264"/>
          <p:cNvGrpSpPr/>
          <p:nvPr/>
        </p:nvGrpSpPr>
        <p:grpSpPr>
          <a:xfrm>
            <a:off x="647064" y="1663017"/>
            <a:ext cx="1607683" cy="1061819"/>
            <a:chOff x="469154" y="1095939"/>
            <a:chExt cx="3705107" cy="2992562"/>
          </a:xfrm>
        </p:grpSpPr>
        <p:pic>
          <p:nvPicPr>
            <p:cNvPr id="266" name="Picture 265" descr="terminal_20100514_150000_VIL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887" t="26348" r="30451" b="19107"/>
            <a:stretch>
              <a:fillRect/>
            </a:stretch>
          </p:blipFill>
          <p:spPr>
            <a:xfrm>
              <a:off x="469154" y="1095939"/>
              <a:ext cx="3705107" cy="2992562"/>
            </a:xfrm>
            <a:prstGeom prst="rect">
              <a:avLst/>
            </a:prstGeom>
            <a:ln w="1905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67" name="Freeform 266"/>
            <p:cNvSpPr/>
            <p:nvPr/>
          </p:nvSpPr>
          <p:spPr>
            <a:xfrm>
              <a:off x="2136038" y="2721254"/>
              <a:ext cx="548640" cy="738836"/>
            </a:xfrm>
            <a:custGeom>
              <a:avLst/>
              <a:gdLst>
                <a:gd name="connsiteX0" fmla="*/ 336500 w 548640"/>
                <a:gd name="connsiteY0" fmla="*/ 14631 h 738836"/>
                <a:gd name="connsiteX1" fmla="*/ 548640 w 548640"/>
                <a:gd name="connsiteY1" fmla="*/ 482804 h 738836"/>
                <a:gd name="connsiteX2" fmla="*/ 541325 w 548640"/>
                <a:gd name="connsiteY2" fmla="*/ 731520 h 738836"/>
                <a:gd name="connsiteX3" fmla="*/ 270663 w 548640"/>
                <a:gd name="connsiteY3" fmla="*/ 738836 h 738836"/>
                <a:gd name="connsiteX4" fmla="*/ 21946 w 548640"/>
                <a:gd name="connsiteY4" fmla="*/ 636423 h 738836"/>
                <a:gd name="connsiteX5" fmla="*/ 0 w 548640"/>
                <a:gd name="connsiteY5" fmla="*/ 160935 h 738836"/>
                <a:gd name="connsiteX6" fmla="*/ 234087 w 548640"/>
                <a:gd name="connsiteY6" fmla="*/ 0 h 738836"/>
                <a:gd name="connsiteX7" fmla="*/ 336500 w 548640"/>
                <a:gd name="connsiteY7" fmla="*/ 14631 h 738836"/>
                <a:gd name="connsiteX0" fmla="*/ 336500 w 548640"/>
                <a:gd name="connsiteY0" fmla="*/ 14631 h 738836"/>
                <a:gd name="connsiteX1" fmla="*/ 548640 w 548640"/>
                <a:gd name="connsiteY1" fmla="*/ 482804 h 738836"/>
                <a:gd name="connsiteX2" fmla="*/ 541325 w 548640"/>
                <a:gd name="connsiteY2" fmla="*/ 731520 h 738836"/>
                <a:gd name="connsiteX3" fmla="*/ 270663 w 548640"/>
                <a:gd name="connsiteY3" fmla="*/ 738836 h 738836"/>
                <a:gd name="connsiteX4" fmla="*/ 40996 w 548640"/>
                <a:gd name="connsiteY4" fmla="*/ 636423 h 738836"/>
                <a:gd name="connsiteX5" fmla="*/ 0 w 548640"/>
                <a:gd name="connsiteY5" fmla="*/ 160935 h 738836"/>
                <a:gd name="connsiteX6" fmla="*/ 234087 w 548640"/>
                <a:gd name="connsiteY6" fmla="*/ 0 h 738836"/>
                <a:gd name="connsiteX7" fmla="*/ 336500 w 548640"/>
                <a:gd name="connsiteY7" fmla="*/ 14631 h 738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8640" h="738836">
                  <a:moveTo>
                    <a:pt x="336500" y="14631"/>
                  </a:moveTo>
                  <a:lnTo>
                    <a:pt x="548640" y="482804"/>
                  </a:lnTo>
                  <a:lnTo>
                    <a:pt x="541325" y="731520"/>
                  </a:lnTo>
                  <a:lnTo>
                    <a:pt x="270663" y="738836"/>
                  </a:lnTo>
                  <a:lnTo>
                    <a:pt x="40996" y="636423"/>
                  </a:lnTo>
                  <a:lnTo>
                    <a:pt x="0" y="160935"/>
                  </a:lnTo>
                  <a:lnTo>
                    <a:pt x="234087" y="0"/>
                  </a:lnTo>
                  <a:lnTo>
                    <a:pt x="336500" y="14631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68" name="Freeform 267"/>
            <p:cNvSpPr/>
            <p:nvPr/>
          </p:nvSpPr>
          <p:spPr>
            <a:xfrm>
              <a:off x="1931213" y="3255264"/>
              <a:ext cx="226771" cy="190195"/>
            </a:xfrm>
            <a:custGeom>
              <a:avLst/>
              <a:gdLst>
                <a:gd name="connsiteX0" fmla="*/ 0 w 226771"/>
                <a:gd name="connsiteY0" fmla="*/ 138989 h 190195"/>
                <a:gd name="connsiteX1" fmla="*/ 29261 w 226771"/>
                <a:gd name="connsiteY1" fmla="*/ 29261 h 190195"/>
                <a:gd name="connsiteX2" fmla="*/ 138989 w 226771"/>
                <a:gd name="connsiteY2" fmla="*/ 0 h 190195"/>
                <a:gd name="connsiteX3" fmla="*/ 226771 w 226771"/>
                <a:gd name="connsiteY3" fmla="*/ 29261 h 190195"/>
                <a:gd name="connsiteX4" fmla="*/ 138989 w 226771"/>
                <a:gd name="connsiteY4" fmla="*/ 190195 h 190195"/>
                <a:gd name="connsiteX5" fmla="*/ 0 w 226771"/>
                <a:gd name="connsiteY5" fmla="*/ 138989 h 19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6771" h="190195">
                  <a:moveTo>
                    <a:pt x="0" y="138989"/>
                  </a:moveTo>
                  <a:lnTo>
                    <a:pt x="29261" y="29261"/>
                  </a:lnTo>
                  <a:lnTo>
                    <a:pt x="138989" y="0"/>
                  </a:lnTo>
                  <a:lnTo>
                    <a:pt x="226771" y="29261"/>
                  </a:lnTo>
                  <a:lnTo>
                    <a:pt x="138989" y="190195"/>
                  </a:lnTo>
                  <a:lnTo>
                    <a:pt x="0" y="138989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69" name="Freeform 268"/>
            <p:cNvSpPr/>
            <p:nvPr/>
          </p:nvSpPr>
          <p:spPr>
            <a:xfrm>
              <a:off x="1073150" y="1181100"/>
              <a:ext cx="514350" cy="1009650"/>
            </a:xfrm>
            <a:custGeom>
              <a:avLst/>
              <a:gdLst>
                <a:gd name="connsiteX0" fmla="*/ 190500 w 514350"/>
                <a:gd name="connsiteY0" fmla="*/ 0 h 1009650"/>
                <a:gd name="connsiteX1" fmla="*/ 514350 w 514350"/>
                <a:gd name="connsiteY1" fmla="*/ 209550 h 1009650"/>
                <a:gd name="connsiteX2" fmla="*/ 514350 w 514350"/>
                <a:gd name="connsiteY2" fmla="*/ 374650 h 1009650"/>
                <a:gd name="connsiteX3" fmla="*/ 209550 w 514350"/>
                <a:gd name="connsiteY3" fmla="*/ 952500 h 1009650"/>
                <a:gd name="connsiteX4" fmla="*/ 63500 w 514350"/>
                <a:gd name="connsiteY4" fmla="*/ 1009650 h 1009650"/>
                <a:gd name="connsiteX5" fmla="*/ 0 w 514350"/>
                <a:gd name="connsiteY5" fmla="*/ 939800 h 1009650"/>
                <a:gd name="connsiteX6" fmla="*/ 44450 w 514350"/>
                <a:gd name="connsiteY6" fmla="*/ 234950 h 1009650"/>
                <a:gd name="connsiteX7" fmla="*/ 190500 w 514350"/>
                <a:gd name="connsiteY7" fmla="*/ 0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4350" h="1009650">
                  <a:moveTo>
                    <a:pt x="190500" y="0"/>
                  </a:moveTo>
                  <a:lnTo>
                    <a:pt x="514350" y="209550"/>
                  </a:lnTo>
                  <a:lnTo>
                    <a:pt x="514350" y="374650"/>
                  </a:lnTo>
                  <a:lnTo>
                    <a:pt x="209550" y="952500"/>
                  </a:lnTo>
                  <a:lnTo>
                    <a:pt x="63500" y="1009650"/>
                  </a:lnTo>
                  <a:lnTo>
                    <a:pt x="0" y="939800"/>
                  </a:lnTo>
                  <a:lnTo>
                    <a:pt x="44450" y="234950"/>
                  </a:lnTo>
                  <a:lnTo>
                    <a:pt x="190500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70" name="Freeform 269"/>
            <p:cNvSpPr/>
            <p:nvPr/>
          </p:nvSpPr>
          <p:spPr>
            <a:xfrm>
              <a:off x="1104900" y="2184400"/>
              <a:ext cx="171450" cy="196850"/>
            </a:xfrm>
            <a:custGeom>
              <a:avLst/>
              <a:gdLst>
                <a:gd name="connsiteX0" fmla="*/ 12700 w 171450"/>
                <a:gd name="connsiteY0" fmla="*/ 146050 h 196850"/>
                <a:gd name="connsiteX1" fmla="*/ 88900 w 171450"/>
                <a:gd name="connsiteY1" fmla="*/ 0 h 196850"/>
                <a:gd name="connsiteX2" fmla="*/ 146050 w 171450"/>
                <a:gd name="connsiteY2" fmla="*/ 0 h 196850"/>
                <a:gd name="connsiteX3" fmla="*/ 171450 w 171450"/>
                <a:gd name="connsiteY3" fmla="*/ 57150 h 196850"/>
                <a:gd name="connsiteX4" fmla="*/ 63500 w 171450"/>
                <a:gd name="connsiteY4" fmla="*/ 196850 h 196850"/>
                <a:gd name="connsiteX5" fmla="*/ 0 w 171450"/>
                <a:gd name="connsiteY5" fmla="*/ 196850 h 196850"/>
                <a:gd name="connsiteX6" fmla="*/ 12700 w 171450"/>
                <a:gd name="connsiteY6" fmla="*/ 146050 h 19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196850">
                  <a:moveTo>
                    <a:pt x="12700" y="146050"/>
                  </a:moveTo>
                  <a:lnTo>
                    <a:pt x="88900" y="0"/>
                  </a:lnTo>
                  <a:lnTo>
                    <a:pt x="146050" y="0"/>
                  </a:lnTo>
                  <a:lnTo>
                    <a:pt x="171450" y="57150"/>
                  </a:lnTo>
                  <a:lnTo>
                    <a:pt x="63500" y="196850"/>
                  </a:lnTo>
                  <a:lnTo>
                    <a:pt x="0" y="196850"/>
                  </a:lnTo>
                  <a:lnTo>
                    <a:pt x="12700" y="14605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71" name="Freeform 270"/>
            <p:cNvSpPr/>
            <p:nvPr/>
          </p:nvSpPr>
          <p:spPr>
            <a:xfrm>
              <a:off x="2101850" y="1733550"/>
              <a:ext cx="717550" cy="812800"/>
            </a:xfrm>
            <a:custGeom>
              <a:avLst/>
              <a:gdLst>
                <a:gd name="connsiteX0" fmla="*/ 0 w 717550"/>
                <a:gd name="connsiteY0" fmla="*/ 495300 h 812800"/>
                <a:gd name="connsiteX1" fmla="*/ 171450 w 717550"/>
                <a:gd name="connsiteY1" fmla="*/ 304800 h 812800"/>
                <a:gd name="connsiteX2" fmla="*/ 660400 w 717550"/>
                <a:gd name="connsiteY2" fmla="*/ 0 h 812800"/>
                <a:gd name="connsiteX3" fmla="*/ 717550 w 717550"/>
                <a:gd name="connsiteY3" fmla="*/ 158750 h 812800"/>
                <a:gd name="connsiteX4" fmla="*/ 533400 w 717550"/>
                <a:gd name="connsiteY4" fmla="*/ 508000 h 812800"/>
                <a:gd name="connsiteX5" fmla="*/ 336550 w 717550"/>
                <a:gd name="connsiteY5" fmla="*/ 781050 h 812800"/>
                <a:gd name="connsiteX6" fmla="*/ 222250 w 717550"/>
                <a:gd name="connsiteY6" fmla="*/ 812800 h 812800"/>
                <a:gd name="connsiteX7" fmla="*/ 120650 w 717550"/>
                <a:gd name="connsiteY7" fmla="*/ 742950 h 812800"/>
                <a:gd name="connsiteX8" fmla="*/ 0 w 717550"/>
                <a:gd name="connsiteY8" fmla="*/ 495300 h 81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7550" h="812800">
                  <a:moveTo>
                    <a:pt x="0" y="495300"/>
                  </a:moveTo>
                  <a:lnTo>
                    <a:pt x="171450" y="304800"/>
                  </a:lnTo>
                  <a:lnTo>
                    <a:pt x="660400" y="0"/>
                  </a:lnTo>
                  <a:lnTo>
                    <a:pt x="717550" y="158750"/>
                  </a:lnTo>
                  <a:lnTo>
                    <a:pt x="533400" y="508000"/>
                  </a:lnTo>
                  <a:lnTo>
                    <a:pt x="336550" y="781050"/>
                  </a:lnTo>
                  <a:lnTo>
                    <a:pt x="222250" y="812800"/>
                  </a:lnTo>
                  <a:lnTo>
                    <a:pt x="120650" y="742950"/>
                  </a:lnTo>
                  <a:lnTo>
                    <a:pt x="0" y="49530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72" name="Freeform 271"/>
            <p:cNvSpPr/>
            <p:nvPr/>
          </p:nvSpPr>
          <p:spPr>
            <a:xfrm>
              <a:off x="2038350" y="2324100"/>
              <a:ext cx="254000" cy="323850"/>
            </a:xfrm>
            <a:custGeom>
              <a:avLst/>
              <a:gdLst>
                <a:gd name="connsiteX0" fmla="*/ 0 w 254000"/>
                <a:gd name="connsiteY0" fmla="*/ 95250 h 323850"/>
                <a:gd name="connsiteX1" fmla="*/ 114300 w 254000"/>
                <a:gd name="connsiteY1" fmla="*/ 0 h 323850"/>
                <a:gd name="connsiteX2" fmla="*/ 254000 w 254000"/>
                <a:gd name="connsiteY2" fmla="*/ 254000 h 323850"/>
                <a:gd name="connsiteX3" fmla="*/ 165100 w 254000"/>
                <a:gd name="connsiteY3" fmla="*/ 323850 h 323850"/>
                <a:gd name="connsiteX4" fmla="*/ 0 w 254000"/>
                <a:gd name="connsiteY4" fmla="*/ 952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000" h="323850">
                  <a:moveTo>
                    <a:pt x="0" y="95250"/>
                  </a:moveTo>
                  <a:lnTo>
                    <a:pt x="114300" y="0"/>
                  </a:lnTo>
                  <a:lnTo>
                    <a:pt x="254000" y="254000"/>
                  </a:lnTo>
                  <a:lnTo>
                    <a:pt x="165100" y="323850"/>
                  </a:lnTo>
                  <a:lnTo>
                    <a:pt x="0" y="9525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73" name="Freeform 272"/>
            <p:cNvSpPr/>
            <p:nvPr/>
          </p:nvSpPr>
          <p:spPr>
            <a:xfrm>
              <a:off x="2006600" y="2425700"/>
              <a:ext cx="127000" cy="285750"/>
            </a:xfrm>
            <a:custGeom>
              <a:avLst/>
              <a:gdLst>
                <a:gd name="connsiteX0" fmla="*/ 44450 w 127000"/>
                <a:gd name="connsiteY0" fmla="*/ 19050 h 285750"/>
                <a:gd name="connsiteX1" fmla="*/ 12700 w 127000"/>
                <a:gd name="connsiteY1" fmla="*/ 82550 h 285750"/>
                <a:gd name="connsiteX2" fmla="*/ 0 w 127000"/>
                <a:gd name="connsiteY2" fmla="*/ 273050 h 285750"/>
                <a:gd name="connsiteX3" fmla="*/ 44450 w 127000"/>
                <a:gd name="connsiteY3" fmla="*/ 285750 h 285750"/>
                <a:gd name="connsiteX4" fmla="*/ 127000 w 127000"/>
                <a:gd name="connsiteY4" fmla="*/ 165100 h 285750"/>
                <a:gd name="connsiteX5" fmla="*/ 120650 w 127000"/>
                <a:gd name="connsiteY5" fmla="*/ 0 h 285750"/>
                <a:gd name="connsiteX6" fmla="*/ 44450 w 127000"/>
                <a:gd name="connsiteY6" fmla="*/ 190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000" h="285750">
                  <a:moveTo>
                    <a:pt x="44450" y="19050"/>
                  </a:moveTo>
                  <a:lnTo>
                    <a:pt x="12700" y="82550"/>
                  </a:lnTo>
                  <a:lnTo>
                    <a:pt x="0" y="273050"/>
                  </a:lnTo>
                  <a:lnTo>
                    <a:pt x="44450" y="285750"/>
                  </a:lnTo>
                  <a:lnTo>
                    <a:pt x="127000" y="165100"/>
                  </a:lnTo>
                  <a:lnTo>
                    <a:pt x="120650" y="0"/>
                  </a:lnTo>
                  <a:lnTo>
                    <a:pt x="44450" y="1905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74" name="Freeform 273"/>
            <p:cNvSpPr/>
            <p:nvPr/>
          </p:nvSpPr>
          <p:spPr>
            <a:xfrm>
              <a:off x="1675181" y="1463040"/>
              <a:ext cx="204825" cy="212141"/>
            </a:xfrm>
            <a:custGeom>
              <a:avLst/>
              <a:gdLst>
                <a:gd name="connsiteX0" fmla="*/ 87782 w 204825"/>
                <a:gd name="connsiteY0" fmla="*/ 0 h 212141"/>
                <a:gd name="connsiteX1" fmla="*/ 0 w 204825"/>
                <a:gd name="connsiteY1" fmla="*/ 138989 h 212141"/>
                <a:gd name="connsiteX2" fmla="*/ 21945 w 204825"/>
                <a:gd name="connsiteY2" fmla="*/ 204826 h 212141"/>
                <a:gd name="connsiteX3" fmla="*/ 117043 w 204825"/>
                <a:gd name="connsiteY3" fmla="*/ 212141 h 212141"/>
                <a:gd name="connsiteX4" fmla="*/ 204825 w 204825"/>
                <a:gd name="connsiteY4" fmla="*/ 102413 h 212141"/>
                <a:gd name="connsiteX5" fmla="*/ 87782 w 204825"/>
                <a:gd name="connsiteY5" fmla="*/ 0 h 212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4825" h="212141">
                  <a:moveTo>
                    <a:pt x="87782" y="0"/>
                  </a:moveTo>
                  <a:lnTo>
                    <a:pt x="0" y="138989"/>
                  </a:lnTo>
                  <a:lnTo>
                    <a:pt x="21945" y="204826"/>
                  </a:lnTo>
                  <a:lnTo>
                    <a:pt x="117043" y="212141"/>
                  </a:lnTo>
                  <a:lnTo>
                    <a:pt x="204825" y="102413"/>
                  </a:lnTo>
                  <a:lnTo>
                    <a:pt x="87782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75" name="Freeform 274"/>
            <p:cNvSpPr/>
            <p:nvPr/>
          </p:nvSpPr>
          <p:spPr>
            <a:xfrm>
              <a:off x="3379622" y="1141171"/>
              <a:ext cx="292608" cy="351130"/>
            </a:xfrm>
            <a:custGeom>
              <a:avLst/>
              <a:gdLst>
                <a:gd name="connsiteX0" fmla="*/ 0 w 292608"/>
                <a:gd name="connsiteY0" fmla="*/ 226771 h 351130"/>
                <a:gd name="connsiteX1" fmla="*/ 109728 w 292608"/>
                <a:gd name="connsiteY1" fmla="*/ 351130 h 351130"/>
                <a:gd name="connsiteX2" fmla="*/ 292608 w 292608"/>
                <a:gd name="connsiteY2" fmla="*/ 58522 h 351130"/>
                <a:gd name="connsiteX3" fmla="*/ 175565 w 292608"/>
                <a:gd name="connsiteY3" fmla="*/ 0 h 351130"/>
                <a:gd name="connsiteX4" fmla="*/ 95098 w 292608"/>
                <a:gd name="connsiteY4" fmla="*/ 21946 h 351130"/>
                <a:gd name="connsiteX5" fmla="*/ 0 w 292608"/>
                <a:gd name="connsiteY5" fmla="*/ 226771 h 35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2608" h="351130">
                  <a:moveTo>
                    <a:pt x="0" y="226771"/>
                  </a:moveTo>
                  <a:lnTo>
                    <a:pt x="109728" y="351130"/>
                  </a:lnTo>
                  <a:lnTo>
                    <a:pt x="292608" y="58522"/>
                  </a:lnTo>
                  <a:lnTo>
                    <a:pt x="175565" y="0"/>
                  </a:lnTo>
                  <a:lnTo>
                    <a:pt x="95098" y="21946"/>
                  </a:lnTo>
                  <a:lnTo>
                    <a:pt x="0" y="226771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 dirty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76" name="Content Placeholder 5"/>
          <p:cNvSpPr txBox="1">
            <a:spLocks/>
          </p:cNvSpPr>
          <p:nvPr/>
        </p:nvSpPr>
        <p:spPr>
          <a:xfrm>
            <a:off x="647064" y="2787148"/>
            <a:ext cx="1626870" cy="436479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spcBef>
                <a:spcPts val="0"/>
              </a:spcBef>
              <a:buSzPct val="100000"/>
              <a:buNone/>
              <a:defRPr/>
            </a:pPr>
            <a:r>
              <a:rPr lang="en-US" sz="1100" b="1" kern="0" dirty="0" smtClean="0">
                <a:solidFill>
                  <a:srgbClr val="000000"/>
                </a:solidFill>
                <a:latin typeface="Arial"/>
              </a:rPr>
              <a:t>Convective Weather</a:t>
            </a:r>
          </a:p>
          <a:p>
            <a:pPr algn="ctr" eaLnBrk="1" hangingPunct="1">
              <a:spcBef>
                <a:spcPts val="0"/>
              </a:spcBef>
              <a:buSzPct val="100000"/>
              <a:buNone/>
              <a:defRPr/>
            </a:pPr>
            <a:r>
              <a:rPr lang="en-US" sz="1100" b="1" kern="0" dirty="0" smtClean="0">
                <a:solidFill>
                  <a:srgbClr val="000000"/>
                </a:solidFill>
                <a:latin typeface="Arial"/>
              </a:rPr>
              <a:t>Avoidance Polygons</a:t>
            </a:r>
          </a:p>
        </p:txBody>
      </p:sp>
      <p:sp>
        <p:nvSpPr>
          <p:cNvPr id="9" name="Trapezoid 8"/>
          <p:cNvSpPr/>
          <p:nvPr/>
        </p:nvSpPr>
        <p:spPr bwMode="auto">
          <a:xfrm flipV="1">
            <a:off x="3630691" y="3274878"/>
            <a:ext cx="976761" cy="1119713"/>
          </a:xfrm>
          <a:prstGeom prst="trapezoid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buSzTx/>
              <a:buNone/>
            </a:pPr>
            <a:endParaRPr lang="en-US" sz="1400" b="1" dirty="0" smtClean="0">
              <a:solidFill>
                <a:srgbClr val="000000"/>
              </a:solidFill>
              <a:latin typeface="Arial" pitchFamily="-110" charset="0"/>
            </a:endParaRPr>
          </a:p>
        </p:txBody>
      </p:sp>
      <p:pic>
        <p:nvPicPr>
          <p:cNvPr id="277" name="Picture 276" descr="crossSectionCompositeLineAndCyan.gi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9737" y="1656804"/>
            <a:ext cx="2435333" cy="1068032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0" name="Rectangle 48"/>
          <p:cNvSpPr/>
          <p:nvPr/>
        </p:nvSpPr>
        <p:spPr bwMode="auto">
          <a:xfrm flipH="1" flipV="1">
            <a:off x="2048622" y="4045441"/>
            <a:ext cx="305741" cy="572561"/>
          </a:xfrm>
          <a:custGeom>
            <a:avLst/>
            <a:gdLst/>
            <a:ahLst/>
            <a:cxnLst/>
            <a:rect l="l" t="t" r="r" b="b"/>
            <a:pathLst>
              <a:path w="189996" h="289098">
                <a:moveTo>
                  <a:pt x="37596" y="0"/>
                </a:moveTo>
                <a:cubicBezTo>
                  <a:pt x="16832" y="0"/>
                  <a:pt x="0" y="16832"/>
                  <a:pt x="0" y="37596"/>
                </a:cubicBezTo>
                <a:cubicBezTo>
                  <a:pt x="0" y="53575"/>
                  <a:pt x="9968" y="67225"/>
                  <a:pt x="24059" y="72578"/>
                </a:cubicBezTo>
                <a:lnTo>
                  <a:pt x="24059" y="216520"/>
                </a:lnTo>
                <a:cubicBezTo>
                  <a:pt x="9968" y="221874"/>
                  <a:pt x="0" y="235524"/>
                  <a:pt x="0" y="251502"/>
                </a:cubicBezTo>
                <a:cubicBezTo>
                  <a:pt x="0" y="272267"/>
                  <a:pt x="16832" y="289099"/>
                  <a:pt x="37596" y="289098"/>
                </a:cubicBezTo>
                <a:cubicBezTo>
                  <a:pt x="58360" y="289099"/>
                  <a:pt x="75192" y="272267"/>
                  <a:pt x="75192" y="251502"/>
                </a:cubicBezTo>
                <a:cubicBezTo>
                  <a:pt x="75192" y="235524"/>
                  <a:pt x="65224" y="221874"/>
                  <a:pt x="51133" y="216520"/>
                </a:cubicBezTo>
                <a:lnTo>
                  <a:pt x="51133" y="72578"/>
                </a:lnTo>
                <a:cubicBezTo>
                  <a:pt x="65224" y="67225"/>
                  <a:pt x="75192" y="53575"/>
                  <a:pt x="75192" y="37596"/>
                </a:cubicBezTo>
                <a:cubicBezTo>
                  <a:pt x="75192" y="16832"/>
                  <a:pt x="58360" y="0"/>
                  <a:pt x="37596" y="0"/>
                </a:cubicBezTo>
                <a:close/>
                <a:moveTo>
                  <a:pt x="152401" y="0"/>
                </a:moveTo>
                <a:cubicBezTo>
                  <a:pt x="131637" y="0"/>
                  <a:pt x="114804" y="16832"/>
                  <a:pt x="114804" y="37596"/>
                </a:cubicBezTo>
                <a:cubicBezTo>
                  <a:pt x="114804" y="53575"/>
                  <a:pt x="124772" y="67225"/>
                  <a:pt x="138863" y="72578"/>
                </a:cubicBezTo>
                <a:lnTo>
                  <a:pt x="138863" y="216520"/>
                </a:lnTo>
                <a:cubicBezTo>
                  <a:pt x="124772" y="221874"/>
                  <a:pt x="114804" y="235524"/>
                  <a:pt x="114804" y="251502"/>
                </a:cubicBezTo>
                <a:cubicBezTo>
                  <a:pt x="114804" y="272267"/>
                  <a:pt x="131637" y="289099"/>
                  <a:pt x="152401" y="289098"/>
                </a:cubicBezTo>
                <a:cubicBezTo>
                  <a:pt x="173164" y="289099"/>
                  <a:pt x="189996" y="272267"/>
                  <a:pt x="189996" y="251502"/>
                </a:cubicBezTo>
                <a:cubicBezTo>
                  <a:pt x="189996" y="235524"/>
                  <a:pt x="180029" y="221874"/>
                  <a:pt x="165938" y="216520"/>
                </a:cubicBezTo>
                <a:lnTo>
                  <a:pt x="165938" y="72578"/>
                </a:lnTo>
                <a:cubicBezTo>
                  <a:pt x="180029" y="67225"/>
                  <a:pt x="189996" y="53575"/>
                  <a:pt x="189996" y="37596"/>
                </a:cubicBezTo>
                <a:cubicBezTo>
                  <a:pt x="189996" y="16832"/>
                  <a:pt x="173164" y="0"/>
                  <a:pt x="152401" y="0"/>
                </a:cubicBezTo>
                <a:close/>
              </a:path>
            </a:pathLst>
          </a:custGeom>
          <a:solidFill>
            <a:srgbClr val="D3C15A">
              <a:lumMod val="20000"/>
              <a:lumOff val="80000"/>
            </a:srgbClr>
          </a:soli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endParaRPr lang="en-US" sz="1400" b="1" kern="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1" name="Rectangle 48"/>
          <p:cNvSpPr/>
          <p:nvPr/>
        </p:nvSpPr>
        <p:spPr bwMode="auto">
          <a:xfrm flipH="1" flipV="1">
            <a:off x="3040506" y="4050861"/>
            <a:ext cx="305741" cy="572561"/>
          </a:xfrm>
          <a:custGeom>
            <a:avLst/>
            <a:gdLst/>
            <a:ahLst/>
            <a:cxnLst/>
            <a:rect l="l" t="t" r="r" b="b"/>
            <a:pathLst>
              <a:path w="189996" h="289098">
                <a:moveTo>
                  <a:pt x="37596" y="0"/>
                </a:moveTo>
                <a:cubicBezTo>
                  <a:pt x="16832" y="0"/>
                  <a:pt x="0" y="16832"/>
                  <a:pt x="0" y="37596"/>
                </a:cubicBezTo>
                <a:cubicBezTo>
                  <a:pt x="0" y="53575"/>
                  <a:pt x="9968" y="67225"/>
                  <a:pt x="24059" y="72578"/>
                </a:cubicBezTo>
                <a:lnTo>
                  <a:pt x="24059" y="216520"/>
                </a:lnTo>
                <a:cubicBezTo>
                  <a:pt x="9968" y="221874"/>
                  <a:pt x="0" y="235524"/>
                  <a:pt x="0" y="251502"/>
                </a:cubicBezTo>
                <a:cubicBezTo>
                  <a:pt x="0" y="272267"/>
                  <a:pt x="16832" y="289099"/>
                  <a:pt x="37596" y="289098"/>
                </a:cubicBezTo>
                <a:cubicBezTo>
                  <a:pt x="58360" y="289099"/>
                  <a:pt x="75192" y="272267"/>
                  <a:pt x="75192" y="251502"/>
                </a:cubicBezTo>
                <a:cubicBezTo>
                  <a:pt x="75192" y="235524"/>
                  <a:pt x="65224" y="221874"/>
                  <a:pt x="51133" y="216520"/>
                </a:cubicBezTo>
                <a:lnTo>
                  <a:pt x="51133" y="72578"/>
                </a:lnTo>
                <a:cubicBezTo>
                  <a:pt x="65224" y="67225"/>
                  <a:pt x="75192" y="53575"/>
                  <a:pt x="75192" y="37596"/>
                </a:cubicBezTo>
                <a:cubicBezTo>
                  <a:pt x="75192" y="16832"/>
                  <a:pt x="58360" y="0"/>
                  <a:pt x="37596" y="0"/>
                </a:cubicBezTo>
                <a:close/>
                <a:moveTo>
                  <a:pt x="152401" y="0"/>
                </a:moveTo>
                <a:cubicBezTo>
                  <a:pt x="131637" y="0"/>
                  <a:pt x="114804" y="16832"/>
                  <a:pt x="114804" y="37596"/>
                </a:cubicBezTo>
                <a:cubicBezTo>
                  <a:pt x="114804" y="53575"/>
                  <a:pt x="124772" y="67225"/>
                  <a:pt x="138863" y="72578"/>
                </a:cubicBezTo>
                <a:lnTo>
                  <a:pt x="138863" y="216520"/>
                </a:lnTo>
                <a:cubicBezTo>
                  <a:pt x="124772" y="221874"/>
                  <a:pt x="114804" y="235524"/>
                  <a:pt x="114804" y="251502"/>
                </a:cubicBezTo>
                <a:cubicBezTo>
                  <a:pt x="114804" y="272267"/>
                  <a:pt x="131637" y="289099"/>
                  <a:pt x="152401" y="289098"/>
                </a:cubicBezTo>
                <a:cubicBezTo>
                  <a:pt x="173164" y="289099"/>
                  <a:pt x="189996" y="272267"/>
                  <a:pt x="189996" y="251502"/>
                </a:cubicBezTo>
                <a:cubicBezTo>
                  <a:pt x="189996" y="235524"/>
                  <a:pt x="180029" y="221874"/>
                  <a:pt x="165938" y="216520"/>
                </a:cubicBezTo>
                <a:lnTo>
                  <a:pt x="165938" y="72578"/>
                </a:lnTo>
                <a:cubicBezTo>
                  <a:pt x="180029" y="67225"/>
                  <a:pt x="189996" y="53575"/>
                  <a:pt x="189996" y="37596"/>
                </a:cubicBezTo>
                <a:cubicBezTo>
                  <a:pt x="189996" y="16832"/>
                  <a:pt x="173164" y="0"/>
                  <a:pt x="152401" y="0"/>
                </a:cubicBezTo>
                <a:close/>
              </a:path>
            </a:pathLst>
          </a:custGeom>
          <a:solidFill>
            <a:srgbClr val="D3C15A">
              <a:lumMod val="20000"/>
              <a:lumOff val="80000"/>
            </a:srgbClr>
          </a:soli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endParaRPr lang="en-US" sz="1400" b="1" kern="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2" name="Rectangle 48"/>
          <p:cNvSpPr/>
          <p:nvPr/>
        </p:nvSpPr>
        <p:spPr bwMode="auto">
          <a:xfrm flipH="1" flipV="1">
            <a:off x="5044306" y="4053896"/>
            <a:ext cx="305741" cy="572561"/>
          </a:xfrm>
          <a:custGeom>
            <a:avLst/>
            <a:gdLst/>
            <a:ahLst/>
            <a:cxnLst/>
            <a:rect l="l" t="t" r="r" b="b"/>
            <a:pathLst>
              <a:path w="189996" h="289098">
                <a:moveTo>
                  <a:pt x="37596" y="0"/>
                </a:moveTo>
                <a:cubicBezTo>
                  <a:pt x="16832" y="0"/>
                  <a:pt x="0" y="16832"/>
                  <a:pt x="0" y="37596"/>
                </a:cubicBezTo>
                <a:cubicBezTo>
                  <a:pt x="0" y="53575"/>
                  <a:pt x="9968" y="67225"/>
                  <a:pt x="24059" y="72578"/>
                </a:cubicBezTo>
                <a:lnTo>
                  <a:pt x="24059" y="216520"/>
                </a:lnTo>
                <a:cubicBezTo>
                  <a:pt x="9968" y="221874"/>
                  <a:pt x="0" y="235524"/>
                  <a:pt x="0" y="251502"/>
                </a:cubicBezTo>
                <a:cubicBezTo>
                  <a:pt x="0" y="272267"/>
                  <a:pt x="16832" y="289099"/>
                  <a:pt x="37596" y="289098"/>
                </a:cubicBezTo>
                <a:cubicBezTo>
                  <a:pt x="58360" y="289099"/>
                  <a:pt x="75192" y="272267"/>
                  <a:pt x="75192" y="251502"/>
                </a:cubicBezTo>
                <a:cubicBezTo>
                  <a:pt x="75192" y="235524"/>
                  <a:pt x="65224" y="221874"/>
                  <a:pt x="51133" y="216520"/>
                </a:cubicBezTo>
                <a:lnTo>
                  <a:pt x="51133" y="72578"/>
                </a:lnTo>
                <a:cubicBezTo>
                  <a:pt x="65224" y="67225"/>
                  <a:pt x="75192" y="53575"/>
                  <a:pt x="75192" y="37596"/>
                </a:cubicBezTo>
                <a:cubicBezTo>
                  <a:pt x="75192" y="16832"/>
                  <a:pt x="58360" y="0"/>
                  <a:pt x="37596" y="0"/>
                </a:cubicBezTo>
                <a:close/>
                <a:moveTo>
                  <a:pt x="152401" y="0"/>
                </a:moveTo>
                <a:cubicBezTo>
                  <a:pt x="131637" y="0"/>
                  <a:pt x="114804" y="16832"/>
                  <a:pt x="114804" y="37596"/>
                </a:cubicBezTo>
                <a:cubicBezTo>
                  <a:pt x="114804" y="53575"/>
                  <a:pt x="124772" y="67225"/>
                  <a:pt x="138863" y="72578"/>
                </a:cubicBezTo>
                <a:lnTo>
                  <a:pt x="138863" y="216520"/>
                </a:lnTo>
                <a:cubicBezTo>
                  <a:pt x="124772" y="221874"/>
                  <a:pt x="114804" y="235524"/>
                  <a:pt x="114804" y="251502"/>
                </a:cubicBezTo>
                <a:cubicBezTo>
                  <a:pt x="114804" y="272267"/>
                  <a:pt x="131637" y="289099"/>
                  <a:pt x="152401" y="289098"/>
                </a:cubicBezTo>
                <a:cubicBezTo>
                  <a:pt x="173164" y="289099"/>
                  <a:pt x="189996" y="272267"/>
                  <a:pt x="189996" y="251502"/>
                </a:cubicBezTo>
                <a:cubicBezTo>
                  <a:pt x="189996" y="235524"/>
                  <a:pt x="180029" y="221874"/>
                  <a:pt x="165938" y="216520"/>
                </a:cubicBezTo>
                <a:lnTo>
                  <a:pt x="165938" y="72578"/>
                </a:lnTo>
                <a:cubicBezTo>
                  <a:pt x="180029" y="67225"/>
                  <a:pt x="189996" y="53575"/>
                  <a:pt x="189996" y="37596"/>
                </a:cubicBezTo>
                <a:cubicBezTo>
                  <a:pt x="189996" y="16832"/>
                  <a:pt x="173164" y="0"/>
                  <a:pt x="152401" y="0"/>
                </a:cubicBezTo>
                <a:close/>
              </a:path>
            </a:pathLst>
          </a:custGeom>
          <a:solidFill>
            <a:srgbClr val="D3C15A">
              <a:lumMod val="20000"/>
              <a:lumOff val="80000"/>
            </a:srgbClr>
          </a:soli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endParaRPr lang="en-US" sz="1400" b="1" kern="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3" name="Rectangle 48"/>
          <p:cNvSpPr/>
          <p:nvPr/>
        </p:nvSpPr>
        <p:spPr bwMode="auto">
          <a:xfrm flipH="1" flipV="1">
            <a:off x="6036349" y="4035154"/>
            <a:ext cx="305741" cy="572561"/>
          </a:xfrm>
          <a:custGeom>
            <a:avLst/>
            <a:gdLst/>
            <a:ahLst/>
            <a:cxnLst/>
            <a:rect l="l" t="t" r="r" b="b"/>
            <a:pathLst>
              <a:path w="189996" h="289098">
                <a:moveTo>
                  <a:pt x="37596" y="0"/>
                </a:moveTo>
                <a:cubicBezTo>
                  <a:pt x="16832" y="0"/>
                  <a:pt x="0" y="16832"/>
                  <a:pt x="0" y="37596"/>
                </a:cubicBezTo>
                <a:cubicBezTo>
                  <a:pt x="0" y="53575"/>
                  <a:pt x="9968" y="67225"/>
                  <a:pt x="24059" y="72578"/>
                </a:cubicBezTo>
                <a:lnTo>
                  <a:pt x="24059" y="216520"/>
                </a:lnTo>
                <a:cubicBezTo>
                  <a:pt x="9968" y="221874"/>
                  <a:pt x="0" y="235524"/>
                  <a:pt x="0" y="251502"/>
                </a:cubicBezTo>
                <a:cubicBezTo>
                  <a:pt x="0" y="272267"/>
                  <a:pt x="16832" y="289099"/>
                  <a:pt x="37596" y="289098"/>
                </a:cubicBezTo>
                <a:cubicBezTo>
                  <a:pt x="58360" y="289099"/>
                  <a:pt x="75192" y="272267"/>
                  <a:pt x="75192" y="251502"/>
                </a:cubicBezTo>
                <a:cubicBezTo>
                  <a:pt x="75192" y="235524"/>
                  <a:pt x="65224" y="221874"/>
                  <a:pt x="51133" y="216520"/>
                </a:cubicBezTo>
                <a:lnTo>
                  <a:pt x="51133" y="72578"/>
                </a:lnTo>
                <a:cubicBezTo>
                  <a:pt x="65224" y="67225"/>
                  <a:pt x="75192" y="53575"/>
                  <a:pt x="75192" y="37596"/>
                </a:cubicBezTo>
                <a:cubicBezTo>
                  <a:pt x="75192" y="16832"/>
                  <a:pt x="58360" y="0"/>
                  <a:pt x="37596" y="0"/>
                </a:cubicBezTo>
                <a:close/>
                <a:moveTo>
                  <a:pt x="152401" y="0"/>
                </a:moveTo>
                <a:cubicBezTo>
                  <a:pt x="131637" y="0"/>
                  <a:pt x="114804" y="16832"/>
                  <a:pt x="114804" y="37596"/>
                </a:cubicBezTo>
                <a:cubicBezTo>
                  <a:pt x="114804" y="53575"/>
                  <a:pt x="124772" y="67225"/>
                  <a:pt x="138863" y="72578"/>
                </a:cubicBezTo>
                <a:lnTo>
                  <a:pt x="138863" y="216520"/>
                </a:lnTo>
                <a:cubicBezTo>
                  <a:pt x="124772" y="221874"/>
                  <a:pt x="114804" y="235524"/>
                  <a:pt x="114804" y="251502"/>
                </a:cubicBezTo>
                <a:cubicBezTo>
                  <a:pt x="114804" y="272267"/>
                  <a:pt x="131637" y="289099"/>
                  <a:pt x="152401" y="289098"/>
                </a:cubicBezTo>
                <a:cubicBezTo>
                  <a:pt x="173164" y="289099"/>
                  <a:pt x="189996" y="272267"/>
                  <a:pt x="189996" y="251502"/>
                </a:cubicBezTo>
                <a:cubicBezTo>
                  <a:pt x="189996" y="235524"/>
                  <a:pt x="180029" y="221874"/>
                  <a:pt x="165938" y="216520"/>
                </a:cubicBezTo>
                <a:lnTo>
                  <a:pt x="165938" y="72578"/>
                </a:lnTo>
                <a:cubicBezTo>
                  <a:pt x="180029" y="67225"/>
                  <a:pt x="189996" y="53575"/>
                  <a:pt x="189996" y="37596"/>
                </a:cubicBezTo>
                <a:cubicBezTo>
                  <a:pt x="189996" y="16832"/>
                  <a:pt x="173164" y="0"/>
                  <a:pt x="152401" y="0"/>
                </a:cubicBezTo>
                <a:close/>
              </a:path>
            </a:pathLst>
          </a:custGeom>
          <a:solidFill>
            <a:srgbClr val="D3C15A">
              <a:lumMod val="20000"/>
              <a:lumOff val="80000"/>
            </a:srgbClr>
          </a:soli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endParaRPr lang="en-US" sz="1400" b="1" kern="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4" name="Rectangle 48"/>
          <p:cNvSpPr/>
          <p:nvPr/>
        </p:nvSpPr>
        <p:spPr bwMode="auto">
          <a:xfrm flipH="1" flipV="1">
            <a:off x="7035420" y="4035096"/>
            <a:ext cx="305741" cy="572561"/>
          </a:xfrm>
          <a:custGeom>
            <a:avLst/>
            <a:gdLst/>
            <a:ahLst/>
            <a:cxnLst/>
            <a:rect l="l" t="t" r="r" b="b"/>
            <a:pathLst>
              <a:path w="189996" h="289098">
                <a:moveTo>
                  <a:pt x="37596" y="0"/>
                </a:moveTo>
                <a:cubicBezTo>
                  <a:pt x="16832" y="0"/>
                  <a:pt x="0" y="16832"/>
                  <a:pt x="0" y="37596"/>
                </a:cubicBezTo>
                <a:cubicBezTo>
                  <a:pt x="0" y="53575"/>
                  <a:pt x="9968" y="67225"/>
                  <a:pt x="24059" y="72578"/>
                </a:cubicBezTo>
                <a:lnTo>
                  <a:pt x="24059" y="216520"/>
                </a:lnTo>
                <a:cubicBezTo>
                  <a:pt x="9968" y="221874"/>
                  <a:pt x="0" y="235524"/>
                  <a:pt x="0" y="251502"/>
                </a:cubicBezTo>
                <a:cubicBezTo>
                  <a:pt x="0" y="272267"/>
                  <a:pt x="16832" y="289099"/>
                  <a:pt x="37596" y="289098"/>
                </a:cubicBezTo>
                <a:cubicBezTo>
                  <a:pt x="58360" y="289099"/>
                  <a:pt x="75192" y="272267"/>
                  <a:pt x="75192" y="251502"/>
                </a:cubicBezTo>
                <a:cubicBezTo>
                  <a:pt x="75192" y="235524"/>
                  <a:pt x="65224" y="221874"/>
                  <a:pt x="51133" y="216520"/>
                </a:cubicBezTo>
                <a:lnTo>
                  <a:pt x="51133" y="72578"/>
                </a:lnTo>
                <a:cubicBezTo>
                  <a:pt x="65224" y="67225"/>
                  <a:pt x="75192" y="53575"/>
                  <a:pt x="75192" y="37596"/>
                </a:cubicBezTo>
                <a:cubicBezTo>
                  <a:pt x="75192" y="16832"/>
                  <a:pt x="58360" y="0"/>
                  <a:pt x="37596" y="0"/>
                </a:cubicBezTo>
                <a:close/>
                <a:moveTo>
                  <a:pt x="152401" y="0"/>
                </a:moveTo>
                <a:cubicBezTo>
                  <a:pt x="131637" y="0"/>
                  <a:pt x="114804" y="16832"/>
                  <a:pt x="114804" y="37596"/>
                </a:cubicBezTo>
                <a:cubicBezTo>
                  <a:pt x="114804" y="53575"/>
                  <a:pt x="124772" y="67225"/>
                  <a:pt x="138863" y="72578"/>
                </a:cubicBezTo>
                <a:lnTo>
                  <a:pt x="138863" y="216520"/>
                </a:lnTo>
                <a:cubicBezTo>
                  <a:pt x="124772" y="221874"/>
                  <a:pt x="114804" y="235524"/>
                  <a:pt x="114804" y="251502"/>
                </a:cubicBezTo>
                <a:cubicBezTo>
                  <a:pt x="114804" y="272267"/>
                  <a:pt x="131637" y="289099"/>
                  <a:pt x="152401" y="289098"/>
                </a:cubicBezTo>
                <a:cubicBezTo>
                  <a:pt x="173164" y="289099"/>
                  <a:pt x="189996" y="272267"/>
                  <a:pt x="189996" y="251502"/>
                </a:cubicBezTo>
                <a:cubicBezTo>
                  <a:pt x="189996" y="235524"/>
                  <a:pt x="180029" y="221874"/>
                  <a:pt x="165938" y="216520"/>
                </a:cubicBezTo>
                <a:lnTo>
                  <a:pt x="165938" y="72578"/>
                </a:lnTo>
                <a:cubicBezTo>
                  <a:pt x="180029" y="67225"/>
                  <a:pt x="189996" y="53575"/>
                  <a:pt x="189996" y="37596"/>
                </a:cubicBezTo>
                <a:cubicBezTo>
                  <a:pt x="189996" y="16832"/>
                  <a:pt x="173164" y="0"/>
                  <a:pt x="152401" y="0"/>
                </a:cubicBezTo>
                <a:close/>
              </a:path>
            </a:pathLst>
          </a:custGeom>
          <a:solidFill>
            <a:srgbClr val="D3C15A">
              <a:lumMod val="20000"/>
              <a:lumOff val="80000"/>
            </a:srgbClr>
          </a:soli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endParaRPr lang="en-US" sz="1400" b="1" kern="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5" name="Rectangle 48"/>
          <p:cNvSpPr/>
          <p:nvPr/>
        </p:nvSpPr>
        <p:spPr bwMode="auto">
          <a:xfrm flipH="1" flipV="1">
            <a:off x="8035103" y="4043328"/>
            <a:ext cx="305741" cy="572561"/>
          </a:xfrm>
          <a:custGeom>
            <a:avLst/>
            <a:gdLst/>
            <a:ahLst/>
            <a:cxnLst/>
            <a:rect l="l" t="t" r="r" b="b"/>
            <a:pathLst>
              <a:path w="189996" h="289098">
                <a:moveTo>
                  <a:pt x="37596" y="0"/>
                </a:moveTo>
                <a:cubicBezTo>
                  <a:pt x="16832" y="0"/>
                  <a:pt x="0" y="16832"/>
                  <a:pt x="0" y="37596"/>
                </a:cubicBezTo>
                <a:cubicBezTo>
                  <a:pt x="0" y="53575"/>
                  <a:pt x="9968" y="67225"/>
                  <a:pt x="24059" y="72578"/>
                </a:cubicBezTo>
                <a:lnTo>
                  <a:pt x="24059" y="216520"/>
                </a:lnTo>
                <a:cubicBezTo>
                  <a:pt x="9968" y="221874"/>
                  <a:pt x="0" y="235524"/>
                  <a:pt x="0" y="251502"/>
                </a:cubicBezTo>
                <a:cubicBezTo>
                  <a:pt x="0" y="272267"/>
                  <a:pt x="16832" y="289099"/>
                  <a:pt x="37596" y="289098"/>
                </a:cubicBezTo>
                <a:cubicBezTo>
                  <a:pt x="58360" y="289099"/>
                  <a:pt x="75192" y="272267"/>
                  <a:pt x="75192" y="251502"/>
                </a:cubicBezTo>
                <a:cubicBezTo>
                  <a:pt x="75192" y="235524"/>
                  <a:pt x="65224" y="221874"/>
                  <a:pt x="51133" y="216520"/>
                </a:cubicBezTo>
                <a:lnTo>
                  <a:pt x="51133" y="72578"/>
                </a:lnTo>
                <a:cubicBezTo>
                  <a:pt x="65224" y="67225"/>
                  <a:pt x="75192" y="53575"/>
                  <a:pt x="75192" y="37596"/>
                </a:cubicBezTo>
                <a:cubicBezTo>
                  <a:pt x="75192" y="16832"/>
                  <a:pt x="58360" y="0"/>
                  <a:pt x="37596" y="0"/>
                </a:cubicBezTo>
                <a:close/>
                <a:moveTo>
                  <a:pt x="152401" y="0"/>
                </a:moveTo>
                <a:cubicBezTo>
                  <a:pt x="131637" y="0"/>
                  <a:pt x="114804" y="16832"/>
                  <a:pt x="114804" y="37596"/>
                </a:cubicBezTo>
                <a:cubicBezTo>
                  <a:pt x="114804" y="53575"/>
                  <a:pt x="124772" y="67225"/>
                  <a:pt x="138863" y="72578"/>
                </a:cubicBezTo>
                <a:lnTo>
                  <a:pt x="138863" y="216520"/>
                </a:lnTo>
                <a:cubicBezTo>
                  <a:pt x="124772" y="221874"/>
                  <a:pt x="114804" y="235524"/>
                  <a:pt x="114804" y="251502"/>
                </a:cubicBezTo>
                <a:cubicBezTo>
                  <a:pt x="114804" y="272267"/>
                  <a:pt x="131637" y="289099"/>
                  <a:pt x="152401" y="289098"/>
                </a:cubicBezTo>
                <a:cubicBezTo>
                  <a:pt x="173164" y="289099"/>
                  <a:pt x="189996" y="272267"/>
                  <a:pt x="189996" y="251502"/>
                </a:cubicBezTo>
                <a:cubicBezTo>
                  <a:pt x="189996" y="235524"/>
                  <a:pt x="180029" y="221874"/>
                  <a:pt x="165938" y="216520"/>
                </a:cubicBezTo>
                <a:lnTo>
                  <a:pt x="165938" y="72578"/>
                </a:lnTo>
                <a:cubicBezTo>
                  <a:pt x="180029" y="67225"/>
                  <a:pt x="189996" y="53575"/>
                  <a:pt x="189996" y="37596"/>
                </a:cubicBezTo>
                <a:cubicBezTo>
                  <a:pt x="189996" y="16832"/>
                  <a:pt x="173164" y="0"/>
                  <a:pt x="152401" y="0"/>
                </a:cubicBezTo>
                <a:close/>
              </a:path>
            </a:pathLst>
          </a:custGeom>
          <a:solidFill>
            <a:srgbClr val="D3C15A">
              <a:lumMod val="20000"/>
              <a:lumOff val="80000"/>
            </a:srgbClr>
          </a:soli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endParaRPr lang="en-US" sz="1400" b="1" kern="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41" name="Rectangle 240"/>
          <p:cNvSpPr/>
          <p:nvPr/>
        </p:nvSpPr>
        <p:spPr bwMode="auto">
          <a:xfrm>
            <a:off x="1683308" y="3346438"/>
            <a:ext cx="922020" cy="9103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336699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Mosaic</a:t>
            </a:r>
          </a:p>
        </p:txBody>
      </p:sp>
      <p:sp>
        <p:nvSpPr>
          <p:cNvPr id="240" name="Rectangle 239"/>
          <p:cNvSpPr/>
          <p:nvPr/>
        </p:nvSpPr>
        <p:spPr bwMode="auto">
          <a:xfrm>
            <a:off x="2655362" y="3346437"/>
            <a:ext cx="922020" cy="9103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336699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Analysis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4667556" y="3346436"/>
            <a:ext cx="922020" cy="9103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336699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0-8 hour</a:t>
            </a:r>
            <a:endParaRPr lang="en-US" sz="1400" b="1" kern="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Prediction</a:t>
            </a:r>
          </a:p>
        </p:txBody>
      </p:sp>
      <p:sp>
        <p:nvSpPr>
          <p:cNvPr id="259" name="Rectangle 258"/>
          <p:cNvSpPr/>
          <p:nvPr/>
        </p:nvSpPr>
        <p:spPr bwMode="auto">
          <a:xfrm>
            <a:off x="5660051" y="3346436"/>
            <a:ext cx="922020" cy="9103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336699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Weather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Avoidance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6654935" y="3346436"/>
            <a:ext cx="922020" cy="9103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336699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Scoring</a:t>
            </a:r>
          </a:p>
        </p:txBody>
      </p:sp>
      <p:sp>
        <p:nvSpPr>
          <p:cNvPr id="263" name="Rectangle 262"/>
          <p:cNvSpPr/>
          <p:nvPr/>
        </p:nvSpPr>
        <p:spPr bwMode="auto">
          <a:xfrm>
            <a:off x="7662814" y="3346435"/>
            <a:ext cx="922020" cy="9103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336699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Post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Processing</a:t>
            </a:r>
          </a:p>
        </p:txBody>
      </p:sp>
      <p:pic>
        <p:nvPicPr>
          <p:cNvPr id="47" name="Picture 49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071" y="819320"/>
            <a:ext cx="747069" cy="6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779" y="832837"/>
            <a:ext cx="761176" cy="64008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025" y="819320"/>
            <a:ext cx="640080" cy="640080"/>
          </a:xfrm>
          <a:prstGeom prst="rect">
            <a:avLst/>
          </a:prstGeom>
        </p:spPr>
      </p:pic>
      <p:pic>
        <p:nvPicPr>
          <p:cNvPr id="2052" name="Picture 4" descr="NextGen Weather Systems (AJM-333)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02" y="792862"/>
            <a:ext cx="970474" cy="720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6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Safety Improvements</a:t>
            </a:r>
            <a:endParaRPr lang="en-US" sz="3600" dirty="0"/>
          </a:p>
        </p:txBody>
      </p:sp>
      <p:pic>
        <p:nvPicPr>
          <p:cNvPr id="6" name="Picture 2" descr="C:\Users\ja18471.MITLL\Desktop\41f9c51e634f3d7c0174923a58352d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73178" y="4060613"/>
            <a:ext cx="2144401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04" y="1802823"/>
            <a:ext cx="4923276" cy="370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127836" y="1547707"/>
            <a:ext cx="3782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-114300"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New architecture makes terminal safety products available domain-wide</a:t>
            </a:r>
          </a:p>
          <a:p>
            <a:pPr marL="114300" indent="-1143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New processing enables rapid convective </a:t>
            </a:r>
            <a:r>
              <a:rPr lang="en-US" sz="1600" b="1" dirty="0">
                <a:solidFill>
                  <a:srgbClr val="000000"/>
                </a:solidFill>
              </a:rPr>
              <a:t>growth </a:t>
            </a:r>
            <a:r>
              <a:rPr lang="en-US" sz="1600" b="1" dirty="0" smtClean="0">
                <a:solidFill>
                  <a:srgbClr val="000000"/>
                </a:solidFill>
              </a:rPr>
              <a:t>detection</a:t>
            </a:r>
          </a:p>
          <a:p>
            <a:pPr marL="114300" indent="-114300"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New products provide low-cost options for expanding terminal weather coverage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1" b="8280"/>
          <a:stretch/>
        </p:blipFill>
        <p:spPr bwMode="auto">
          <a:xfrm>
            <a:off x="7019290" y="4060613"/>
            <a:ext cx="1691224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 bwMode="auto">
          <a:xfrm>
            <a:off x="6974502" y="3816769"/>
            <a:ext cx="166423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1200" b="1" dirty="0" smtClean="0"/>
              <a:t>TRACON Expansion</a:t>
            </a:r>
            <a:endParaRPr lang="en-US" sz="1200" b="1" dirty="0"/>
          </a:p>
        </p:txBody>
      </p:sp>
      <p:sp>
        <p:nvSpPr>
          <p:cNvPr id="33" name="TextBox 32"/>
          <p:cNvSpPr txBox="1"/>
          <p:nvPr/>
        </p:nvSpPr>
        <p:spPr bwMode="auto">
          <a:xfrm>
            <a:off x="4478648" y="3809993"/>
            <a:ext cx="214193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1200" b="1" dirty="0" smtClean="0"/>
              <a:t>Convective Growth Hazard</a:t>
            </a:r>
            <a:endParaRPr lang="en-US" sz="1200" b="1" dirty="0"/>
          </a:p>
        </p:txBody>
      </p:sp>
      <p:sp>
        <p:nvSpPr>
          <p:cNvPr id="11" name="TextBox 10"/>
          <p:cNvSpPr txBox="1"/>
          <p:nvPr/>
        </p:nvSpPr>
        <p:spPr bwMode="auto">
          <a:xfrm>
            <a:off x="7019290" y="5216754"/>
            <a:ext cx="750526" cy="215444"/>
          </a:xfrm>
          <a:prstGeom prst="rect">
            <a:avLst/>
          </a:prstGeom>
          <a:solidFill>
            <a:schemeClr val="bg1">
              <a:alpha val="50196"/>
            </a:schemeClr>
          </a:solidFill>
          <a:ln>
            <a:noFill/>
          </a:ln>
          <a:effectLst/>
          <a:extLst/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800" b="1" dirty="0" smtClean="0">
                <a:solidFill>
                  <a:schemeClr val="bg2">
                    <a:lumMod val="75000"/>
                  </a:schemeClr>
                </a:solidFill>
              </a:rPr>
              <a:t>Phoenix AZ</a:t>
            </a:r>
            <a:endParaRPr lang="en-US" sz="8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0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1495" y="242009"/>
            <a:ext cx="8535598" cy="609600"/>
          </a:xfrm>
        </p:spPr>
        <p:txBody>
          <a:bodyPr/>
          <a:lstStyle/>
          <a:p>
            <a:r>
              <a:rPr lang="en-US" sz="3600" dirty="0" smtClean="0"/>
              <a:t>Efficiency Improvements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4840197" y="1292802"/>
            <a:ext cx="399155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-114300"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Operational implementation of 0-8 hour “radar-forward” predictions</a:t>
            </a:r>
          </a:p>
          <a:p>
            <a:pPr marL="114300" indent="-1143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Translation of weather products into pilot avoidance metrics</a:t>
            </a:r>
          </a:p>
          <a:p>
            <a:pPr marL="114300" indent="-114300"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Enables decision support tool development with tailored access via SWIM 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518" y="3445564"/>
            <a:ext cx="4644059" cy="209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" r="1569" b="1722"/>
          <a:stretch/>
        </p:blipFill>
        <p:spPr bwMode="auto">
          <a:xfrm>
            <a:off x="198051" y="1665612"/>
            <a:ext cx="4373217" cy="3629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 bwMode="auto">
          <a:xfrm>
            <a:off x="231919" y="1357835"/>
            <a:ext cx="437927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1200" b="1" dirty="0" smtClean="0"/>
              <a:t>Decision Support for Strategic Traffic Flow Management  </a:t>
            </a:r>
            <a:endParaRPr lang="en-US" sz="1200" b="1" dirty="0"/>
          </a:p>
        </p:txBody>
      </p:sp>
      <p:sp>
        <p:nvSpPr>
          <p:cNvPr id="7" name="TextBox 6"/>
          <p:cNvSpPr txBox="1"/>
          <p:nvPr/>
        </p:nvSpPr>
        <p:spPr bwMode="auto">
          <a:xfrm>
            <a:off x="4727336" y="3297052"/>
            <a:ext cx="21795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1200" b="1" dirty="0" smtClean="0"/>
              <a:t>4D Flow Constrained Areas</a:t>
            </a:r>
            <a:endParaRPr lang="en-US" sz="1200" b="1" dirty="0"/>
          </a:p>
        </p:txBody>
      </p:sp>
      <p:sp>
        <p:nvSpPr>
          <p:cNvPr id="8" name="TextBox 7"/>
          <p:cNvSpPr txBox="1"/>
          <p:nvPr/>
        </p:nvSpPr>
        <p:spPr bwMode="auto">
          <a:xfrm>
            <a:off x="7042489" y="3299710"/>
            <a:ext cx="211147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1200" b="1" dirty="0" smtClean="0"/>
              <a:t>Efficient In-flight Reroutes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90563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NextGen Flexible Layer Mosaics</a:t>
            </a:r>
            <a:endParaRPr lang="en-US" sz="3600" dirty="0"/>
          </a:p>
        </p:txBody>
      </p:sp>
      <p:sp>
        <p:nvSpPr>
          <p:cNvPr id="5" name="Content Placeholder 7"/>
          <p:cNvSpPr>
            <a:spLocks noGrp="1"/>
          </p:cNvSpPr>
          <p:nvPr>
            <p:ph idx="4294967295"/>
          </p:nvPr>
        </p:nvSpPr>
        <p:spPr>
          <a:xfrm>
            <a:off x="6146264" y="1204160"/>
            <a:ext cx="2684462" cy="50292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 smtClean="0"/>
              <a:t>NWP reflectivity mosaics update every 25 sec</a:t>
            </a:r>
          </a:p>
          <a:p>
            <a:pPr marL="571500" lvl="1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New </a:t>
            </a:r>
            <a:r>
              <a:rPr lang="en-US" sz="1200" dirty="0"/>
              <a:t>volumes are created with each new radar tilt</a:t>
            </a:r>
          </a:p>
          <a:p>
            <a:pPr marL="57150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All tilts are time-aligned in each new volume</a:t>
            </a:r>
          </a:p>
          <a:p>
            <a:pPr marL="57150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Trends are computed between ‘like’ volumes</a:t>
            </a:r>
          </a:p>
          <a:p>
            <a:pPr marL="57150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All volume products are time-aligned in making multi-radar </a:t>
            </a:r>
            <a:r>
              <a:rPr lang="en-US" sz="1200" dirty="0" smtClean="0"/>
              <a:t>mosaics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 smtClean="0"/>
              <a:t>Example </a:t>
            </a:r>
            <a:r>
              <a:rPr lang="en-US" sz="1400" dirty="0"/>
              <a:t>shows Composite Reflectivity from “floor” to 60 </a:t>
            </a:r>
            <a:r>
              <a:rPr lang="en-US" sz="1400" dirty="0" smtClean="0"/>
              <a:t>Kft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 smtClean="0"/>
              <a:t>Layer bottom (“floor”) and layer top (“ceiling”) selectable in 1 Kft increments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/>
              <a:t>NextGen Weather radar </a:t>
            </a:r>
            <a:r>
              <a:rPr lang="en-US" sz="1400" dirty="0" smtClean="0"/>
              <a:t>mosaics contain fine-scale vertical storm structure </a:t>
            </a:r>
          </a:p>
        </p:txBody>
      </p:sp>
      <p:pic>
        <p:nvPicPr>
          <p:cNvPr id="2050" name="Picture 2" descr="W:\Planning\2015\forFAA\2015_10_26_ATCA\Flex-Floor_2015_08_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77" y="1380065"/>
            <a:ext cx="5620306" cy="452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10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Several NWS alphanumeric products</a:t>
            </a:r>
          </a:p>
          <a:p>
            <a:pPr lvl="1"/>
            <a:r>
              <a:rPr lang="en-US" dirty="0" smtClean="0"/>
              <a:t>METARS, PIREPs, etc.</a:t>
            </a:r>
          </a:p>
          <a:p>
            <a:r>
              <a:rPr lang="en-US" dirty="0" smtClean="0"/>
              <a:t>CSS-</a:t>
            </a:r>
            <a:r>
              <a:rPr lang="en-US" dirty="0" err="1" smtClean="0"/>
              <a:t>Wx</a:t>
            </a:r>
            <a:r>
              <a:rPr lang="en-US" dirty="0" smtClean="0"/>
              <a:t> Hosted Algorithms provide user-selected composite layers and contours for 8-hour forecast</a:t>
            </a:r>
          </a:p>
          <a:p>
            <a:pPr lvl="1"/>
            <a:r>
              <a:rPr lang="en-US" dirty="0" smtClean="0"/>
              <a:t>CIP, FIP Icing</a:t>
            </a:r>
          </a:p>
          <a:p>
            <a:pPr lvl="1"/>
            <a:r>
              <a:rPr lang="en-US" dirty="0" smtClean="0"/>
              <a:t>GTG Turbulence</a:t>
            </a:r>
          </a:p>
          <a:p>
            <a:r>
              <a:rPr lang="en-US" dirty="0"/>
              <a:t>I</a:t>
            </a:r>
            <a:r>
              <a:rPr lang="en-US" dirty="0" smtClean="0"/>
              <a:t>ntegrate display of Icing and Turbulence with NWP 0-8 hour radar products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Integrated NWS Products on AWD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9735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AWD Integrated Icing and Turbulence</a:t>
            </a:r>
            <a:endParaRPr lang="en-US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70" y="1189005"/>
            <a:ext cx="7600208" cy="4776787"/>
          </a:xfrm>
          <a:prstGeom prst="rect">
            <a:avLst/>
          </a:prstGeom>
          <a:noFill/>
          <a:ln>
            <a:noFill/>
          </a:ln>
          <a:effectLst>
            <a:outerShdw blurRad="101600" dist="1016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 bwMode="auto">
          <a:xfrm>
            <a:off x="6472052" y="2493818"/>
            <a:ext cx="1560042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rtlCol="0">
            <a:spAutoFit/>
          </a:bodyPr>
          <a:lstStyle/>
          <a:p>
            <a:pPr algn="ctr">
              <a:buFontTx/>
              <a:buNone/>
            </a:pPr>
            <a:r>
              <a:rPr lang="en-US" sz="1200" b="1" u="sng" dirty="0" smtClean="0"/>
              <a:t>Example Mock-Up</a:t>
            </a:r>
            <a:r>
              <a:rPr lang="en-US" sz="1200" b="1" dirty="0" smtClean="0"/>
              <a:t>:</a:t>
            </a:r>
          </a:p>
          <a:p>
            <a:pPr algn="ctr">
              <a:buFontTx/>
              <a:buNone/>
            </a:pPr>
            <a:r>
              <a:rPr lang="en-US" sz="1200" b="1" dirty="0" smtClean="0"/>
              <a:t>Icing Contours</a:t>
            </a:r>
          </a:p>
          <a:p>
            <a:pPr algn="ctr">
              <a:buFontTx/>
              <a:buNone/>
            </a:pPr>
            <a:r>
              <a:rPr lang="en-US" sz="1200" b="1" dirty="0" smtClean="0"/>
              <a:t>overlaid on NWP </a:t>
            </a:r>
          </a:p>
          <a:p>
            <a:pPr algn="ctr">
              <a:buFontTx/>
              <a:buNone/>
            </a:pPr>
            <a:r>
              <a:rPr lang="en-US" sz="1200" b="1" dirty="0" smtClean="0"/>
              <a:t>radar mosaics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5115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 smtClean="0"/>
              <a:t>AWD View on CWSU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4988" y="903288"/>
            <a:ext cx="8609012" cy="4391025"/>
          </a:xfrm>
        </p:spPr>
        <p:txBody>
          <a:bodyPr/>
          <a:lstStyle/>
          <a:p>
            <a:r>
              <a:rPr lang="en-US" sz="2400" dirty="0" smtClean="0"/>
              <a:t>AWD access to tailored static CWSU Briefing web page</a:t>
            </a:r>
          </a:p>
          <a:p>
            <a:pPr lvl="1"/>
            <a:r>
              <a:rPr lang="en-US" sz="2000" dirty="0" smtClean="0"/>
              <a:t>No open internet access – only view meteorologist’s selection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b="13779"/>
          <a:stretch>
            <a:fillRect/>
          </a:stretch>
        </p:blipFill>
        <p:spPr bwMode="auto">
          <a:xfrm>
            <a:off x="503404" y="1750589"/>
            <a:ext cx="3524250" cy="4141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807649" y="1883207"/>
            <a:ext cx="45087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User configures favorite CWSU buttons</a:t>
            </a:r>
            <a:endParaRPr lang="en-US" sz="1600" b="1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881202" y="2393597"/>
            <a:ext cx="363257" cy="8691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1" descr="image00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6" t="1943" r="7727" b="18674"/>
          <a:stretch/>
        </p:blipFill>
        <p:spPr bwMode="auto">
          <a:xfrm>
            <a:off x="4244459" y="2221761"/>
            <a:ext cx="4295176" cy="226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 bwMode="auto">
          <a:xfrm>
            <a:off x="3443371" y="2281794"/>
            <a:ext cx="474810" cy="21544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800" b="1" dirty="0" smtClean="0"/>
              <a:t> ZBW </a:t>
            </a:r>
            <a:endParaRPr lang="en-US" sz="800" b="1" dirty="0"/>
          </a:p>
        </p:txBody>
      </p:sp>
      <p:pic>
        <p:nvPicPr>
          <p:cNvPr id="2051" name="Picture 1" descr="image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459" y="3604157"/>
            <a:ext cx="4295176" cy="2414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745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AWD NAS Users</a:t>
            </a:r>
            <a:endParaRPr lang="en-US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924773"/>
              </p:ext>
            </p:extLst>
          </p:nvPr>
        </p:nvGraphicFramePr>
        <p:xfrm>
          <a:off x="397934" y="1417424"/>
          <a:ext cx="8221134" cy="3973472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3274256"/>
                <a:gridCol w="1052210"/>
                <a:gridCol w="1032933"/>
                <a:gridCol w="999067"/>
                <a:gridCol w="939800"/>
                <a:gridCol w="922868"/>
              </a:tblGrid>
              <a:tr h="5383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Facility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# of </a:t>
                      </a:r>
                      <a:r>
                        <a:rPr lang="en-US" sz="1400" dirty="0">
                          <a:effectLst/>
                        </a:rPr>
                        <a:t>Facilities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# of </a:t>
                      </a:r>
                      <a:endParaRPr lang="en-US" sz="140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WARP </a:t>
                      </a:r>
                      <a:r>
                        <a:rPr lang="en-US" sz="1400" dirty="0">
                          <a:effectLst/>
                        </a:rPr>
                        <a:t>BT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# of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ITWS SD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# of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CIWS SD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Total Displays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ATCSCC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28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ARTCC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249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46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374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CERAP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HCF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TRACON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17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ATCT/TRACON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32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87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91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ATCT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43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76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Operational Facilities TOTAL: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117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279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249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109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637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Support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114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114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Test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28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1 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Other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Region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76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Support and Other Facilities TOTAL: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31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120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154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676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All Facilities TOTAL: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122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310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369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112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791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05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6470" y="211966"/>
            <a:ext cx="8472488" cy="609600"/>
          </a:xfrm>
        </p:spPr>
        <p:txBody>
          <a:bodyPr/>
          <a:lstStyle/>
          <a:p>
            <a:r>
              <a:rPr lang="en-US" sz="3600" dirty="0" smtClean="0"/>
              <a:t>NextGen Weather Systems T&amp;E</a:t>
            </a:r>
            <a:endParaRPr lang="en-US" sz="3600" dirty="0"/>
          </a:p>
        </p:txBody>
      </p:sp>
      <p:sp>
        <p:nvSpPr>
          <p:cNvPr id="4" name="Right Arrow 3"/>
          <p:cNvSpPr/>
          <p:nvPr/>
        </p:nvSpPr>
        <p:spPr bwMode="auto">
          <a:xfrm>
            <a:off x="381000" y="914400"/>
            <a:ext cx="8449408" cy="1600200"/>
          </a:xfrm>
          <a:prstGeom prst="rightArrow">
            <a:avLst>
              <a:gd name="adj1" fmla="val 72073"/>
              <a:gd name="adj2" fmla="val 6091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6470" y="1395060"/>
            <a:ext cx="8611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Software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Testing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(informal)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1561" y="1395060"/>
            <a:ext cx="116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Functional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Qualification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 (informal)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6153" y="1395060"/>
            <a:ext cx="938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Factory 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Acceptance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 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71196" y="1487393"/>
            <a:ext cx="928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Integration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06620" y="1487393"/>
            <a:ext cx="654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67931" y="1395060"/>
            <a:ext cx="938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Production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Acceptance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81922" y="1395060"/>
            <a:ext cx="938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Site 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Acceptance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17118" y="2885995"/>
            <a:ext cx="1103186" cy="430887"/>
            <a:chOff x="1538796" y="3226713"/>
            <a:chExt cx="1103186" cy="430887"/>
          </a:xfrm>
        </p:grpSpPr>
        <p:sp>
          <p:nvSpPr>
            <p:cNvPr id="13" name="Rectangle 12"/>
            <p:cNvSpPr/>
            <p:nvPr/>
          </p:nvSpPr>
          <p:spPr bwMode="auto">
            <a:xfrm>
              <a:off x="1538796" y="3226713"/>
              <a:ext cx="1103186" cy="43088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646935" y="3226713"/>
              <a:ext cx="98039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FAA Power </a:t>
              </a:r>
            </a:p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Test</a:t>
              </a:r>
              <a:endParaRPr 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295400" y="3402687"/>
            <a:ext cx="1124904" cy="437990"/>
            <a:chOff x="1530879" y="3675121"/>
            <a:chExt cx="1103187" cy="437990"/>
          </a:xfrm>
        </p:grpSpPr>
        <p:sp>
          <p:nvSpPr>
            <p:cNvPr id="14" name="Rectangle 13"/>
            <p:cNvSpPr/>
            <p:nvPr/>
          </p:nvSpPr>
          <p:spPr bwMode="auto">
            <a:xfrm>
              <a:off x="1538795" y="3675121"/>
              <a:ext cx="1087357" cy="43088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530879" y="3682224"/>
              <a:ext cx="110318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ROC NEXRAD</a:t>
              </a:r>
            </a:p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Certification</a:t>
              </a:r>
              <a:endParaRPr 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302322" y="2362200"/>
            <a:ext cx="1117982" cy="430887"/>
            <a:chOff x="1524000" y="3226713"/>
            <a:chExt cx="1117982" cy="430887"/>
          </a:xfrm>
        </p:grpSpPr>
        <p:sp>
          <p:nvSpPr>
            <p:cNvPr id="20" name="Rectangle 19"/>
            <p:cNvSpPr/>
            <p:nvPr/>
          </p:nvSpPr>
          <p:spPr bwMode="auto">
            <a:xfrm>
              <a:off x="1538796" y="3226713"/>
              <a:ext cx="1103186" cy="43088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524000" y="3226713"/>
              <a:ext cx="109626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Test Capability Accreditation</a:t>
              </a:r>
              <a:endParaRPr 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Right Arrow 21"/>
          <p:cNvSpPr/>
          <p:nvPr/>
        </p:nvSpPr>
        <p:spPr bwMode="auto">
          <a:xfrm>
            <a:off x="381000" y="3962400"/>
            <a:ext cx="8449408" cy="1600200"/>
          </a:xfrm>
          <a:prstGeom prst="rightArrow">
            <a:avLst>
              <a:gd name="adj1" fmla="val 72073"/>
              <a:gd name="adj2" fmla="val 60917"/>
            </a:avLst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74343" y="4437648"/>
            <a:ext cx="9813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Operational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Testing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(Part 1)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095192" y="2362200"/>
            <a:ext cx="1117982" cy="430887"/>
            <a:chOff x="1524000" y="3226713"/>
            <a:chExt cx="1117982" cy="430887"/>
          </a:xfrm>
        </p:grpSpPr>
        <p:sp>
          <p:nvSpPr>
            <p:cNvPr id="25" name="Rectangle 24"/>
            <p:cNvSpPr/>
            <p:nvPr/>
          </p:nvSpPr>
          <p:spPr bwMode="auto">
            <a:xfrm>
              <a:off x="1538796" y="3226713"/>
              <a:ext cx="1103186" cy="43088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524000" y="3226713"/>
              <a:ext cx="109626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Regression</a:t>
              </a:r>
            </a:p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Test</a:t>
              </a:r>
              <a:endParaRPr 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706620" y="2362200"/>
            <a:ext cx="1117982" cy="430887"/>
            <a:chOff x="1524000" y="3226713"/>
            <a:chExt cx="1117982" cy="430887"/>
          </a:xfrm>
        </p:grpSpPr>
        <p:sp>
          <p:nvSpPr>
            <p:cNvPr id="28" name="Rectangle 27"/>
            <p:cNvSpPr/>
            <p:nvPr/>
          </p:nvSpPr>
          <p:spPr bwMode="auto">
            <a:xfrm>
              <a:off x="1538796" y="3226713"/>
              <a:ext cx="1103186" cy="43088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524000" y="3226713"/>
              <a:ext cx="109626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Regression</a:t>
              </a:r>
            </a:p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Test</a:t>
              </a:r>
              <a:endParaRPr 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058760" y="4452976"/>
            <a:ext cx="14302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CSS-</a:t>
            </a:r>
            <a:r>
              <a:rPr lang="en-US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Wx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NWP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Interoperability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174322" y="4529981"/>
            <a:ext cx="737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 Site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330626" y="4437648"/>
            <a:ext cx="13660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Independent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Operational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 (IOA)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130645" y="4437648"/>
            <a:ext cx="9813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Operational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Testing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(Part 2)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669485" y="990600"/>
            <a:ext cx="289088" cy="307777"/>
            <a:chOff x="6806812" y="2995254"/>
            <a:chExt cx="289088" cy="307777"/>
          </a:xfrm>
        </p:grpSpPr>
        <p:sp>
          <p:nvSpPr>
            <p:cNvPr id="35" name="Oval 34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768312" y="990600"/>
            <a:ext cx="289088" cy="307777"/>
            <a:chOff x="6806812" y="2995254"/>
            <a:chExt cx="289088" cy="307777"/>
          </a:xfrm>
        </p:grpSpPr>
        <p:sp>
          <p:nvSpPr>
            <p:cNvPr id="39" name="Oval 38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987512" y="990600"/>
            <a:ext cx="289088" cy="307777"/>
            <a:chOff x="6806812" y="2995254"/>
            <a:chExt cx="289088" cy="307777"/>
          </a:xfrm>
        </p:grpSpPr>
        <p:sp>
          <p:nvSpPr>
            <p:cNvPr id="42" name="Oval 41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978112" y="990600"/>
            <a:ext cx="289088" cy="307777"/>
            <a:chOff x="6806812" y="2995254"/>
            <a:chExt cx="289088" cy="307777"/>
          </a:xfrm>
        </p:grpSpPr>
        <p:sp>
          <p:nvSpPr>
            <p:cNvPr id="45" name="Oval 44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877245" y="990600"/>
            <a:ext cx="289088" cy="307777"/>
            <a:chOff x="6806812" y="2995254"/>
            <a:chExt cx="289088" cy="307777"/>
          </a:xfrm>
        </p:grpSpPr>
        <p:sp>
          <p:nvSpPr>
            <p:cNvPr id="48" name="Oval 47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791200" y="990600"/>
            <a:ext cx="289088" cy="307777"/>
            <a:chOff x="6806812" y="2995254"/>
            <a:chExt cx="289088" cy="307777"/>
          </a:xfrm>
        </p:grpSpPr>
        <p:sp>
          <p:nvSpPr>
            <p:cNvPr id="51" name="Oval 50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6934200" y="990600"/>
            <a:ext cx="364202" cy="307777"/>
            <a:chOff x="6790263" y="2995254"/>
            <a:chExt cx="364202" cy="307777"/>
          </a:xfrm>
        </p:grpSpPr>
        <p:sp>
          <p:nvSpPr>
            <p:cNvPr id="54" name="Oval 53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790263" y="2995254"/>
              <a:ext cx="3642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57" name="Straight Connector 56"/>
          <p:cNvCxnSpPr/>
          <p:nvPr/>
        </p:nvCxnSpPr>
        <p:spPr bwMode="auto">
          <a:xfrm>
            <a:off x="3657600" y="1143000"/>
            <a:ext cx="0" cy="1143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/>
          <p:cNvCxnSpPr/>
          <p:nvPr/>
        </p:nvCxnSpPr>
        <p:spPr bwMode="auto">
          <a:xfrm flipH="1">
            <a:off x="5410200" y="1143000"/>
            <a:ext cx="1058" cy="1143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/>
          <p:cNvCxnSpPr/>
          <p:nvPr/>
        </p:nvCxnSpPr>
        <p:spPr bwMode="auto">
          <a:xfrm>
            <a:off x="6477000" y="1143000"/>
            <a:ext cx="0" cy="1143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64" name="TextBox 63"/>
          <p:cNvSpPr txBox="1"/>
          <p:nvPr/>
        </p:nvSpPr>
        <p:spPr>
          <a:xfrm>
            <a:off x="1359808" y="2081609"/>
            <a:ext cx="14606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Prime Contractor facility</a:t>
            </a:r>
            <a:endParaRPr lang="en-US" sz="1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208762" y="2087453"/>
            <a:ext cx="6126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WJHTC</a:t>
            </a:r>
            <a:endParaRPr lang="en-US" sz="1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410069" y="2087453"/>
            <a:ext cx="11304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Contractor facility</a:t>
            </a:r>
            <a:endParaRPr lang="en-US" sz="1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780570" y="2093984"/>
            <a:ext cx="8290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Fielded sites</a:t>
            </a:r>
            <a:endParaRPr lang="en-US" sz="1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8" name="Straight Connector 67"/>
          <p:cNvCxnSpPr/>
          <p:nvPr/>
        </p:nvCxnSpPr>
        <p:spPr bwMode="auto">
          <a:xfrm>
            <a:off x="2041418" y="4189313"/>
            <a:ext cx="0" cy="1143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/>
          <p:cNvCxnSpPr/>
          <p:nvPr/>
        </p:nvCxnSpPr>
        <p:spPr bwMode="auto">
          <a:xfrm>
            <a:off x="5867400" y="4189313"/>
            <a:ext cx="0" cy="1143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4" name="TextBox 73"/>
          <p:cNvSpPr txBox="1"/>
          <p:nvPr/>
        </p:nvSpPr>
        <p:spPr>
          <a:xfrm>
            <a:off x="1050543" y="5113268"/>
            <a:ext cx="6126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WJHTC</a:t>
            </a:r>
            <a:endParaRPr lang="en-US" sz="1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362384" y="5104242"/>
            <a:ext cx="8290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Fielded sites</a:t>
            </a:r>
            <a:endParaRPr lang="en-US" sz="1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2844452" y="5418182"/>
            <a:ext cx="1117982" cy="430887"/>
            <a:chOff x="1524000" y="3226713"/>
            <a:chExt cx="1117982" cy="430887"/>
          </a:xfrm>
        </p:grpSpPr>
        <p:sp>
          <p:nvSpPr>
            <p:cNvPr id="78" name="Rectangle 77"/>
            <p:cNvSpPr/>
            <p:nvPr/>
          </p:nvSpPr>
          <p:spPr bwMode="auto">
            <a:xfrm>
              <a:off x="1538796" y="3226713"/>
              <a:ext cx="1103186" cy="43088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1524000" y="3226713"/>
              <a:ext cx="109626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Regression</a:t>
              </a:r>
            </a:p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Test</a:t>
              </a:r>
              <a:endParaRPr 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2280794" y="2940447"/>
            <a:ext cx="289088" cy="307777"/>
            <a:chOff x="6806812" y="2995254"/>
            <a:chExt cx="289088" cy="307777"/>
          </a:xfrm>
        </p:grpSpPr>
        <p:sp>
          <p:nvSpPr>
            <p:cNvPr id="81" name="Oval 80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2295448" y="3452036"/>
            <a:ext cx="289088" cy="307777"/>
            <a:chOff x="6806812" y="2995254"/>
            <a:chExt cx="289088" cy="307777"/>
          </a:xfrm>
        </p:grpSpPr>
        <p:sp>
          <p:nvSpPr>
            <p:cNvPr id="84" name="Oval 83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1380739" y="4007923"/>
            <a:ext cx="289088" cy="307777"/>
            <a:chOff x="6806812" y="2995254"/>
            <a:chExt cx="289088" cy="307777"/>
          </a:xfrm>
        </p:grpSpPr>
        <p:sp>
          <p:nvSpPr>
            <p:cNvPr id="87" name="Oval 86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2438400" y="4007923"/>
            <a:ext cx="289088" cy="307777"/>
            <a:chOff x="6806812" y="2995254"/>
            <a:chExt cx="289088" cy="307777"/>
          </a:xfrm>
        </p:grpSpPr>
        <p:sp>
          <p:nvSpPr>
            <p:cNvPr id="90" name="Oval 89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3505200" y="4007923"/>
            <a:ext cx="289088" cy="307777"/>
            <a:chOff x="6806812" y="2995254"/>
            <a:chExt cx="289088" cy="307777"/>
          </a:xfrm>
        </p:grpSpPr>
        <p:sp>
          <p:nvSpPr>
            <p:cNvPr id="93" name="Oval 92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US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4876800" y="4007923"/>
            <a:ext cx="289088" cy="307777"/>
            <a:chOff x="6806812" y="2995254"/>
            <a:chExt cx="289088" cy="307777"/>
          </a:xfrm>
        </p:grpSpPr>
        <p:sp>
          <p:nvSpPr>
            <p:cNvPr id="96" name="Oval 95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US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6668733" y="4007923"/>
            <a:ext cx="287761" cy="307777"/>
            <a:chOff x="6806812" y="2995254"/>
            <a:chExt cx="287761" cy="307777"/>
          </a:xfrm>
        </p:grpSpPr>
        <p:sp>
          <p:nvSpPr>
            <p:cNvPr id="99" name="Oval 98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820139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US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3839821" y="5496190"/>
            <a:ext cx="289088" cy="307777"/>
            <a:chOff x="6806812" y="2995254"/>
            <a:chExt cx="289088" cy="307777"/>
          </a:xfrm>
        </p:grpSpPr>
        <p:sp>
          <p:nvSpPr>
            <p:cNvPr id="105" name="Oval 104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6181907" y="2953898"/>
            <a:ext cx="2514599" cy="725968"/>
            <a:chOff x="5824602" y="5751032"/>
            <a:chExt cx="2514599" cy="725968"/>
          </a:xfrm>
        </p:grpSpPr>
        <p:sp>
          <p:nvSpPr>
            <p:cNvPr id="115" name="Rectangle 114"/>
            <p:cNvSpPr/>
            <p:nvPr/>
          </p:nvSpPr>
          <p:spPr bwMode="auto">
            <a:xfrm>
              <a:off x="5824602" y="5751032"/>
              <a:ext cx="2276062" cy="72596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107" name="Group 106"/>
            <p:cNvGrpSpPr/>
            <p:nvPr/>
          </p:nvGrpSpPr>
          <p:grpSpPr>
            <a:xfrm>
              <a:off x="5976150" y="5791200"/>
              <a:ext cx="289088" cy="307777"/>
              <a:chOff x="6806812" y="2995254"/>
              <a:chExt cx="289088" cy="307777"/>
            </a:xfrm>
          </p:grpSpPr>
          <p:sp>
            <p:nvSpPr>
              <p:cNvPr id="108" name="Oval 107"/>
              <p:cNvSpPr/>
              <p:nvPr/>
            </p:nvSpPr>
            <p:spPr bwMode="auto">
              <a:xfrm>
                <a:off x="6806812" y="3021687"/>
                <a:ext cx="279788" cy="25491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3175">
                <a:solidFill>
                  <a:schemeClr val="bg1">
                    <a:lumMod val="8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>
                <a:off x="6821466" y="2995254"/>
                <a:ext cx="27443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#</a:t>
                </a:r>
                <a:endParaRPr lang="en-US" sz="14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0" name="TextBox 109"/>
            <p:cNvSpPr txBox="1"/>
            <p:nvPr/>
          </p:nvSpPr>
          <p:spPr>
            <a:xfrm>
              <a:off x="6249728" y="5842115"/>
              <a:ext cx="15247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Prime Contractor Activity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1" name="Group 110"/>
            <p:cNvGrpSpPr/>
            <p:nvPr/>
          </p:nvGrpSpPr>
          <p:grpSpPr>
            <a:xfrm>
              <a:off x="5990804" y="6109406"/>
              <a:ext cx="289088" cy="307777"/>
              <a:chOff x="6806812" y="2995254"/>
              <a:chExt cx="289088" cy="307777"/>
            </a:xfrm>
          </p:grpSpPr>
          <p:sp>
            <p:nvSpPr>
              <p:cNvPr id="112" name="Oval 111"/>
              <p:cNvSpPr/>
              <p:nvPr/>
            </p:nvSpPr>
            <p:spPr bwMode="auto">
              <a:xfrm>
                <a:off x="6806812" y="3021687"/>
                <a:ext cx="279788" cy="25491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3175">
                <a:solidFill>
                  <a:schemeClr val="bg1">
                    <a:lumMod val="8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13" name="TextBox 112"/>
              <p:cNvSpPr txBox="1"/>
              <p:nvPr/>
            </p:nvSpPr>
            <p:spPr>
              <a:xfrm>
                <a:off x="6821466" y="2995254"/>
                <a:ext cx="27443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#</a:t>
                </a:r>
                <a:endParaRPr lang="en-US" sz="1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4" name="TextBox 113"/>
            <p:cNvSpPr txBox="1"/>
            <p:nvPr/>
          </p:nvSpPr>
          <p:spPr>
            <a:xfrm>
              <a:off x="6249726" y="6122041"/>
              <a:ext cx="20894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Contractor -Supported Activity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2295448" y="2417807"/>
            <a:ext cx="289088" cy="307777"/>
            <a:chOff x="6806812" y="2995254"/>
            <a:chExt cx="289088" cy="307777"/>
          </a:xfrm>
        </p:grpSpPr>
        <p:sp>
          <p:nvSpPr>
            <p:cNvPr id="118" name="Oval 117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4079489" y="2417807"/>
            <a:ext cx="289088" cy="307777"/>
            <a:chOff x="6806812" y="2995254"/>
            <a:chExt cx="289088" cy="307777"/>
          </a:xfrm>
        </p:grpSpPr>
        <p:sp>
          <p:nvSpPr>
            <p:cNvPr id="121" name="Oval 120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5736658" y="2427312"/>
            <a:ext cx="289088" cy="307777"/>
            <a:chOff x="6806812" y="2995254"/>
            <a:chExt cx="289088" cy="307777"/>
          </a:xfrm>
        </p:grpSpPr>
        <p:sp>
          <p:nvSpPr>
            <p:cNvPr id="127" name="Oval 126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12034" y="5423529"/>
            <a:ext cx="1804580" cy="515192"/>
            <a:chOff x="650792" y="5450034"/>
            <a:chExt cx="1077280" cy="492480"/>
          </a:xfrm>
        </p:grpSpPr>
        <p:sp>
          <p:nvSpPr>
            <p:cNvPr id="124" name="Rectangle 123"/>
            <p:cNvSpPr/>
            <p:nvPr/>
          </p:nvSpPr>
          <p:spPr bwMode="auto">
            <a:xfrm>
              <a:off x="682436" y="5450034"/>
              <a:ext cx="1045636" cy="49248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650792" y="5450950"/>
              <a:ext cx="1068576" cy="411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Assessment Authorization</a:t>
              </a:r>
            </a:p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Analysis</a:t>
              </a:r>
              <a:endParaRPr 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1881765" y="5518241"/>
            <a:ext cx="289088" cy="307777"/>
            <a:chOff x="6806812" y="2995254"/>
            <a:chExt cx="289088" cy="307777"/>
          </a:xfrm>
        </p:grpSpPr>
        <p:sp>
          <p:nvSpPr>
            <p:cNvPr id="102" name="Oval 101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9" name="TextBox 128"/>
          <p:cNvSpPr txBox="1"/>
          <p:nvPr/>
        </p:nvSpPr>
        <p:spPr>
          <a:xfrm>
            <a:off x="6502293" y="5149705"/>
            <a:ext cx="6126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WJHTC</a:t>
            </a:r>
            <a:endParaRPr lang="en-US" sz="1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17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1138066" y="1354604"/>
            <a:ext cx="6716228" cy="2965628"/>
          </a:xfrm>
          <a:prstGeom prst="cloud">
            <a:avLst/>
          </a:prstGeom>
          <a:gradFill flip="none" rotWithShape="1">
            <a:gsLst>
              <a:gs pos="0">
                <a:srgbClr val="FFCC66">
                  <a:tint val="66000"/>
                  <a:satMod val="160000"/>
                </a:srgbClr>
              </a:gs>
              <a:gs pos="50000">
                <a:srgbClr val="FFCC66">
                  <a:tint val="44500"/>
                  <a:satMod val="160000"/>
                </a:srgbClr>
              </a:gs>
              <a:gs pos="100000">
                <a:srgbClr val="FFCC66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6223" y="971627"/>
            <a:ext cx="1419433" cy="1015226"/>
          </a:xfrm>
          <a:prstGeom prst="rect">
            <a:avLst/>
          </a:prstGeom>
        </p:spPr>
      </p:pic>
      <p:sp>
        <p:nvSpPr>
          <p:cNvPr id="7" name="Title 2"/>
          <p:cNvSpPr txBox="1">
            <a:spLocks/>
          </p:cNvSpPr>
          <p:nvPr/>
        </p:nvSpPr>
        <p:spPr bwMode="auto">
          <a:xfrm>
            <a:off x="478462" y="179120"/>
            <a:ext cx="799491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9pPr>
          </a:lstStyle>
          <a:p>
            <a:r>
              <a:rPr lang="en-US" sz="3600" kern="0" dirty="0" smtClean="0"/>
              <a:t>Integrated Facility Implementation</a:t>
            </a:r>
            <a:endParaRPr lang="en-US" sz="3600" kern="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58631" y="914517"/>
            <a:ext cx="1419433" cy="10152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26614" y="1901616"/>
            <a:ext cx="6623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000000"/>
                </a:solidFill>
              </a:rPr>
              <a:t>Atlanta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51254" y="1928119"/>
            <a:ext cx="1132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000000"/>
                </a:solidFill>
              </a:rPr>
              <a:t>Salt Lake City</a:t>
            </a: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19423" y="3005415"/>
            <a:ext cx="1640416" cy="926835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12" name="TextBox 11"/>
          <p:cNvSpPr txBox="1"/>
          <p:nvPr/>
        </p:nvSpPr>
        <p:spPr>
          <a:xfrm>
            <a:off x="2186875" y="3859741"/>
            <a:ext cx="10358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000000"/>
                </a:solidFill>
              </a:rPr>
              <a:t> 21 ARTCCs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6877" y="2000360"/>
            <a:ext cx="1525796" cy="899634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14" name="TextBox 13"/>
          <p:cNvSpPr txBox="1"/>
          <p:nvPr/>
        </p:nvSpPr>
        <p:spPr>
          <a:xfrm>
            <a:off x="705664" y="2773864"/>
            <a:ext cx="804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000000"/>
                </a:solidFill>
              </a:rPr>
              <a:t>ATCSCC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06352" y="2488717"/>
            <a:ext cx="1564595" cy="3077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63500" dir="8100000" algn="tr" rotWithShape="0">
              <a:prstClr val="black">
                <a:alpha val="40000"/>
              </a:prstClr>
            </a:outerShdw>
            <a:softEdge rad="12700"/>
          </a:effectLst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</a:rPr>
              <a:t>AWDs at all Sites</a:t>
            </a:r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0" t="14391" r="29995"/>
          <a:stretch/>
        </p:blipFill>
        <p:spPr>
          <a:xfrm>
            <a:off x="6786709" y="2066617"/>
            <a:ext cx="1034748" cy="1377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7944121" y="2487730"/>
            <a:ext cx="1029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ATCTs</a:t>
            </a:r>
          </a:p>
          <a:p>
            <a:pPr algn="ctr"/>
            <a:r>
              <a:rPr lang="en-US" sz="1200" dirty="0">
                <a:solidFill>
                  <a:srgbClr val="000000"/>
                </a:solidFill>
              </a:rPr>
              <a:t>(</a:t>
            </a:r>
            <a:r>
              <a:rPr lang="en-US" sz="1200" dirty="0" smtClean="0">
                <a:solidFill>
                  <a:srgbClr val="000000"/>
                </a:solidFill>
              </a:rPr>
              <a:t>Approx. 60)</a:t>
            </a:r>
            <a:endParaRPr lang="en-US" sz="1400" dirty="0">
              <a:solidFill>
                <a:srgbClr val="000000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971667" y="1195636"/>
            <a:ext cx="1078622" cy="528350"/>
            <a:chOff x="7736419" y="1762797"/>
            <a:chExt cx="1078622" cy="528350"/>
          </a:xfrm>
        </p:grpSpPr>
        <p:grpSp>
          <p:nvGrpSpPr>
            <p:cNvPr id="19" name="Group 18"/>
            <p:cNvGrpSpPr/>
            <p:nvPr/>
          </p:nvGrpSpPr>
          <p:grpSpPr>
            <a:xfrm>
              <a:off x="7736419" y="1929743"/>
              <a:ext cx="365760" cy="206411"/>
              <a:chOff x="7838014" y="1929743"/>
              <a:chExt cx="365760" cy="206411"/>
            </a:xfrm>
          </p:grpSpPr>
          <p:cxnSp>
            <p:nvCxnSpPr>
              <p:cNvPr id="21" name="Straight Arrow Connector 20"/>
              <p:cNvCxnSpPr/>
              <p:nvPr/>
            </p:nvCxnSpPr>
            <p:spPr bwMode="auto">
              <a:xfrm flipH="1">
                <a:off x="7838014" y="2136154"/>
                <a:ext cx="365760" cy="0"/>
              </a:xfrm>
              <a:prstGeom prst="straightConnector1">
                <a:avLst/>
              </a:prstGeom>
              <a:noFill/>
              <a:ln w="4762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2" name="Straight Arrow Connector 21"/>
              <p:cNvCxnSpPr/>
              <p:nvPr/>
            </p:nvCxnSpPr>
            <p:spPr bwMode="auto">
              <a:xfrm flipH="1">
                <a:off x="7838014" y="1929743"/>
                <a:ext cx="365760" cy="0"/>
              </a:xfrm>
              <a:prstGeom prst="straightConnector1">
                <a:avLst/>
              </a:prstGeom>
              <a:noFill/>
              <a:ln w="476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20" name="TextBox 19"/>
            <p:cNvSpPr txBox="1"/>
            <p:nvPr/>
          </p:nvSpPr>
          <p:spPr>
            <a:xfrm>
              <a:off x="8040470" y="1762797"/>
              <a:ext cx="774571" cy="52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680"/>
                </a:lnSpc>
              </a:pPr>
              <a:r>
                <a:rPr lang="en-US" sz="1200" dirty="0" smtClean="0">
                  <a:solidFill>
                    <a:srgbClr val="000000"/>
                  </a:solidFill>
                </a:rPr>
                <a:t>CSS-Wx</a:t>
              </a:r>
            </a:p>
            <a:p>
              <a:pPr>
                <a:lnSpc>
                  <a:spcPts val="1680"/>
                </a:lnSpc>
              </a:pPr>
              <a:r>
                <a:rPr lang="en-US" sz="1200" dirty="0" smtClean="0">
                  <a:solidFill>
                    <a:srgbClr val="000000"/>
                  </a:solidFill>
                </a:rPr>
                <a:t>NWP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485863" y="1341549"/>
            <a:ext cx="1078652" cy="528350"/>
            <a:chOff x="7607745" y="3541057"/>
            <a:chExt cx="1078652" cy="528350"/>
          </a:xfrm>
        </p:grpSpPr>
        <p:grpSp>
          <p:nvGrpSpPr>
            <p:cNvPr id="24" name="Group 23"/>
            <p:cNvGrpSpPr/>
            <p:nvPr/>
          </p:nvGrpSpPr>
          <p:grpSpPr>
            <a:xfrm>
              <a:off x="8320637" y="3702027"/>
              <a:ext cx="365760" cy="206411"/>
              <a:chOff x="7638774" y="3646180"/>
              <a:chExt cx="365760" cy="206411"/>
            </a:xfrm>
          </p:grpSpPr>
          <p:cxnSp>
            <p:nvCxnSpPr>
              <p:cNvPr id="26" name="Straight Arrow Connector 25"/>
              <p:cNvCxnSpPr/>
              <p:nvPr/>
            </p:nvCxnSpPr>
            <p:spPr bwMode="auto">
              <a:xfrm rot="10800000" flipH="1">
                <a:off x="7638774" y="3852591"/>
                <a:ext cx="365760" cy="0"/>
              </a:xfrm>
              <a:prstGeom prst="straightConnector1">
                <a:avLst/>
              </a:prstGeom>
              <a:noFill/>
              <a:ln w="4762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" name="Straight Arrow Connector 26"/>
              <p:cNvCxnSpPr/>
              <p:nvPr/>
            </p:nvCxnSpPr>
            <p:spPr bwMode="auto">
              <a:xfrm rot="10800000" flipH="1">
                <a:off x="7638774" y="3646180"/>
                <a:ext cx="365760" cy="0"/>
              </a:xfrm>
              <a:prstGeom prst="straightConnector1">
                <a:avLst/>
              </a:prstGeom>
              <a:noFill/>
              <a:ln w="476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25" name="TextBox 24"/>
            <p:cNvSpPr txBox="1"/>
            <p:nvPr/>
          </p:nvSpPr>
          <p:spPr>
            <a:xfrm>
              <a:off x="7607745" y="3541057"/>
              <a:ext cx="774571" cy="52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ts val="1680"/>
                </a:lnSpc>
              </a:pPr>
              <a:r>
                <a:rPr lang="en-US" sz="1200" dirty="0" smtClean="0">
                  <a:solidFill>
                    <a:srgbClr val="000000"/>
                  </a:solidFill>
                </a:rPr>
                <a:t>CSS-Wx</a:t>
              </a:r>
            </a:p>
            <a:p>
              <a:pPr algn="r">
                <a:lnSpc>
                  <a:spcPts val="1680"/>
                </a:lnSpc>
              </a:pPr>
              <a:r>
                <a:rPr lang="en-US" sz="1200" dirty="0" smtClean="0">
                  <a:solidFill>
                    <a:srgbClr val="000000"/>
                  </a:solidFill>
                </a:rPr>
                <a:t>NWP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494534" y="3288855"/>
            <a:ext cx="2869382" cy="1162841"/>
            <a:chOff x="4416842" y="3247023"/>
            <a:chExt cx="2869382" cy="1162841"/>
          </a:xfrm>
        </p:grpSpPr>
        <p:sp>
          <p:nvSpPr>
            <p:cNvPr id="29" name="TextBox 28"/>
            <p:cNvSpPr txBox="1"/>
            <p:nvPr/>
          </p:nvSpPr>
          <p:spPr>
            <a:xfrm>
              <a:off x="4416842" y="4132865"/>
              <a:ext cx="20787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rgbClr val="000000"/>
                  </a:solidFill>
                </a:rPr>
                <a:t>33 TRACONs / 3 CERAPs*</a:t>
              </a:r>
              <a:endParaRPr lang="en-US" sz="1200" dirty="0">
                <a:solidFill>
                  <a:srgbClr val="000000"/>
                </a:solidFill>
              </a:endParaRPr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72" b="11612"/>
            <a:stretch/>
          </p:blipFill>
          <p:spPr>
            <a:xfrm>
              <a:off x="4608329" y="3247023"/>
              <a:ext cx="1533712" cy="93269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31" name="Group 30"/>
            <p:cNvGrpSpPr/>
            <p:nvPr/>
          </p:nvGrpSpPr>
          <p:grpSpPr>
            <a:xfrm>
              <a:off x="6207602" y="3498487"/>
              <a:ext cx="1078622" cy="528350"/>
              <a:chOff x="7736419" y="1762797"/>
              <a:chExt cx="1078622" cy="528350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7736419" y="1929743"/>
                <a:ext cx="365760" cy="206411"/>
                <a:chOff x="7838014" y="1929743"/>
                <a:chExt cx="365760" cy="206411"/>
              </a:xfrm>
            </p:grpSpPr>
            <p:cxnSp>
              <p:nvCxnSpPr>
                <p:cNvPr id="34" name="Straight Arrow Connector 33"/>
                <p:cNvCxnSpPr/>
                <p:nvPr/>
              </p:nvCxnSpPr>
              <p:spPr bwMode="auto">
                <a:xfrm flipH="1">
                  <a:off x="7838014" y="2136154"/>
                  <a:ext cx="365760" cy="0"/>
                </a:xfrm>
                <a:prstGeom prst="straightConnector1">
                  <a:avLst/>
                </a:prstGeom>
                <a:noFill/>
                <a:ln w="47625" cap="flat" cmpd="sng" algn="ctr">
                  <a:solidFill>
                    <a:srgbClr val="0070C0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5" name="Straight Arrow Connector 34"/>
                <p:cNvCxnSpPr/>
                <p:nvPr/>
              </p:nvCxnSpPr>
              <p:spPr bwMode="auto">
                <a:xfrm flipH="1">
                  <a:off x="7838014" y="1929743"/>
                  <a:ext cx="365760" cy="0"/>
                </a:xfrm>
                <a:prstGeom prst="straightConnector1">
                  <a:avLst/>
                </a:prstGeom>
                <a:noFill/>
                <a:ln w="4762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sp>
            <p:nvSpPr>
              <p:cNvPr id="33" name="TextBox 32"/>
              <p:cNvSpPr txBox="1"/>
              <p:nvPr/>
            </p:nvSpPr>
            <p:spPr>
              <a:xfrm>
                <a:off x="8040470" y="1762797"/>
                <a:ext cx="774571" cy="5283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1680"/>
                  </a:lnSpc>
                </a:pPr>
                <a:r>
                  <a:rPr lang="en-US" sz="1200" dirty="0" smtClean="0">
                    <a:solidFill>
                      <a:srgbClr val="000000"/>
                    </a:solidFill>
                  </a:rPr>
                  <a:t>CSS-Wx</a:t>
                </a:r>
              </a:p>
              <a:p>
                <a:pPr>
                  <a:lnSpc>
                    <a:spcPts val="1680"/>
                  </a:lnSpc>
                </a:pPr>
                <a:r>
                  <a:rPr lang="en-US" sz="1200" dirty="0" smtClean="0">
                    <a:solidFill>
                      <a:srgbClr val="000000"/>
                    </a:solidFill>
                  </a:rPr>
                  <a:t>NWP</a:t>
                </a:r>
                <a:endParaRPr lang="en-US" sz="1400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1885906" y="2304721"/>
            <a:ext cx="1078622" cy="290913"/>
            <a:chOff x="2041292" y="2269166"/>
            <a:chExt cx="1078622" cy="290913"/>
          </a:xfrm>
        </p:grpSpPr>
        <p:cxnSp>
          <p:nvCxnSpPr>
            <p:cNvPr id="37" name="Straight Arrow Connector 36"/>
            <p:cNvCxnSpPr/>
            <p:nvPr/>
          </p:nvCxnSpPr>
          <p:spPr bwMode="auto">
            <a:xfrm flipH="1">
              <a:off x="2041292" y="2414622"/>
              <a:ext cx="365760" cy="0"/>
            </a:xfrm>
            <a:prstGeom prst="straightConnector1">
              <a:avLst/>
            </a:prstGeom>
            <a:noFill/>
            <a:ln w="476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8" name="TextBox 37"/>
            <p:cNvSpPr txBox="1"/>
            <p:nvPr/>
          </p:nvSpPr>
          <p:spPr>
            <a:xfrm>
              <a:off x="2345343" y="2269166"/>
              <a:ext cx="774571" cy="290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680"/>
                </a:lnSpc>
              </a:pPr>
              <a:r>
                <a:rPr lang="en-US" sz="1200" dirty="0" smtClean="0">
                  <a:solidFill>
                    <a:srgbClr val="000000"/>
                  </a:solidFill>
                </a:rPr>
                <a:t>CSS-Wx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97881" y="3238000"/>
            <a:ext cx="1219495" cy="461665"/>
            <a:chOff x="797881" y="3204657"/>
            <a:chExt cx="1219495" cy="461665"/>
          </a:xfrm>
        </p:grpSpPr>
        <p:cxnSp>
          <p:nvCxnSpPr>
            <p:cNvPr id="40" name="Straight Arrow Connector 39"/>
            <p:cNvCxnSpPr/>
            <p:nvPr/>
          </p:nvCxnSpPr>
          <p:spPr bwMode="auto">
            <a:xfrm rot="10800000" flipH="1">
              <a:off x="1651616" y="3435489"/>
              <a:ext cx="365760" cy="0"/>
            </a:xfrm>
            <a:prstGeom prst="straightConnector1">
              <a:avLst/>
            </a:prstGeom>
            <a:noFill/>
            <a:ln w="476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1" name="TextBox 40"/>
            <p:cNvSpPr txBox="1"/>
            <p:nvPr/>
          </p:nvSpPr>
          <p:spPr>
            <a:xfrm>
              <a:off x="797881" y="3204657"/>
              <a:ext cx="9188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rgbClr val="000000"/>
                  </a:solidFill>
                </a:rPr>
                <a:t>CSS-Wx</a:t>
              </a:r>
            </a:p>
            <a:p>
              <a:pPr algn="ctr"/>
              <a:r>
                <a:rPr lang="en-US" sz="1200" dirty="0" smtClean="0">
                  <a:solidFill>
                    <a:srgbClr val="000000"/>
                  </a:solidFill>
                </a:rPr>
                <a:t>(1 per site)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436598" y="5074054"/>
            <a:ext cx="1123599" cy="678023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376702" y="4862158"/>
            <a:ext cx="1035213" cy="860451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44" name="TextBox 43"/>
          <p:cNvSpPr txBox="1"/>
          <p:nvPr/>
        </p:nvSpPr>
        <p:spPr>
          <a:xfrm>
            <a:off x="2592513" y="5598010"/>
            <a:ext cx="593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000000"/>
                </a:solidFill>
              </a:rPr>
              <a:t>Harris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654042" y="4513733"/>
            <a:ext cx="107433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50" b="1" dirty="0" smtClean="0">
                <a:solidFill>
                  <a:srgbClr val="000000"/>
                </a:solidFill>
              </a:rPr>
              <a:t>Test Facilities</a:t>
            </a:r>
            <a:endParaRPr lang="en-US" sz="1050" b="1" dirty="0">
              <a:solidFill>
                <a:srgbClr val="000000"/>
              </a:solidFill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2" r="17687"/>
          <a:stretch/>
        </p:blipFill>
        <p:spPr>
          <a:xfrm>
            <a:off x="5484449" y="5069129"/>
            <a:ext cx="1044697" cy="819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244" y="4487229"/>
            <a:ext cx="1029997" cy="610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8" name="TextBox 47"/>
          <p:cNvSpPr txBox="1"/>
          <p:nvPr/>
        </p:nvSpPr>
        <p:spPr>
          <a:xfrm>
            <a:off x="4442722" y="4940400"/>
            <a:ext cx="9973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000000"/>
                </a:solidFill>
              </a:rPr>
              <a:t>MMAC/PSF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1309734" y="5061551"/>
            <a:ext cx="1216864" cy="461665"/>
            <a:chOff x="1309734" y="5028208"/>
            <a:chExt cx="1216864" cy="461665"/>
          </a:xfrm>
        </p:grpSpPr>
        <p:cxnSp>
          <p:nvCxnSpPr>
            <p:cNvPr id="50" name="Straight Arrow Connector 49"/>
            <p:cNvCxnSpPr/>
            <p:nvPr/>
          </p:nvCxnSpPr>
          <p:spPr bwMode="auto">
            <a:xfrm rot="10800000" flipH="1">
              <a:off x="2160838" y="5259040"/>
              <a:ext cx="365760" cy="0"/>
            </a:xfrm>
            <a:prstGeom prst="straightConnector1">
              <a:avLst/>
            </a:prstGeom>
            <a:noFill/>
            <a:ln w="476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1" name="TextBox 50"/>
            <p:cNvSpPr txBox="1"/>
            <p:nvPr/>
          </p:nvSpPr>
          <p:spPr>
            <a:xfrm>
              <a:off x="1309734" y="5028208"/>
              <a:ext cx="91358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rgbClr val="000000"/>
                  </a:solidFill>
                </a:rPr>
                <a:t>CSS-Wx</a:t>
              </a:r>
            </a:p>
            <a:p>
              <a:pPr algn="ctr"/>
              <a:r>
                <a:rPr lang="en-US" sz="1200" dirty="0" smtClean="0">
                  <a:solidFill>
                    <a:srgbClr val="000000"/>
                  </a:solidFill>
                </a:rPr>
                <a:t>(1</a:t>
              </a:r>
              <a:r>
                <a:rPr lang="en-US" sz="1200" baseline="30000" dirty="0" smtClean="0">
                  <a:solidFill>
                    <a:srgbClr val="000000"/>
                  </a:solidFill>
                </a:rPr>
                <a:t>st</a:t>
              </a:r>
              <a:r>
                <a:rPr lang="en-US" sz="1200" dirty="0" smtClean="0">
                  <a:solidFill>
                    <a:srgbClr val="000000"/>
                  </a:solidFill>
                </a:rPr>
                <a:t> Article)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503141" y="5148890"/>
            <a:ext cx="1078622" cy="528350"/>
            <a:chOff x="7736419" y="1762797"/>
            <a:chExt cx="1078622" cy="528350"/>
          </a:xfrm>
        </p:grpSpPr>
        <p:grpSp>
          <p:nvGrpSpPr>
            <p:cNvPr id="54" name="Group 53"/>
            <p:cNvGrpSpPr/>
            <p:nvPr/>
          </p:nvGrpSpPr>
          <p:grpSpPr>
            <a:xfrm>
              <a:off x="7736419" y="1929743"/>
              <a:ext cx="365760" cy="206411"/>
              <a:chOff x="7838014" y="1929743"/>
              <a:chExt cx="365760" cy="206411"/>
            </a:xfrm>
          </p:grpSpPr>
          <p:cxnSp>
            <p:nvCxnSpPr>
              <p:cNvPr id="56" name="Straight Arrow Connector 55"/>
              <p:cNvCxnSpPr/>
              <p:nvPr/>
            </p:nvCxnSpPr>
            <p:spPr bwMode="auto">
              <a:xfrm flipH="1">
                <a:off x="7838014" y="2136154"/>
                <a:ext cx="365760" cy="0"/>
              </a:xfrm>
              <a:prstGeom prst="straightConnector1">
                <a:avLst/>
              </a:prstGeom>
              <a:noFill/>
              <a:ln w="4762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7" name="Straight Arrow Connector 56"/>
              <p:cNvCxnSpPr/>
              <p:nvPr/>
            </p:nvCxnSpPr>
            <p:spPr bwMode="auto">
              <a:xfrm flipH="1">
                <a:off x="7838014" y="1929743"/>
                <a:ext cx="365760" cy="0"/>
              </a:xfrm>
              <a:prstGeom prst="straightConnector1">
                <a:avLst/>
              </a:prstGeom>
              <a:noFill/>
              <a:ln w="476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55" name="TextBox 54"/>
            <p:cNvSpPr txBox="1"/>
            <p:nvPr/>
          </p:nvSpPr>
          <p:spPr>
            <a:xfrm>
              <a:off x="8040470" y="1762797"/>
              <a:ext cx="774571" cy="52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680"/>
                </a:lnSpc>
              </a:pPr>
              <a:r>
                <a:rPr lang="en-US" sz="1200" dirty="0" smtClean="0">
                  <a:solidFill>
                    <a:srgbClr val="000000"/>
                  </a:solidFill>
                </a:rPr>
                <a:t>CSS-Wx</a:t>
              </a:r>
            </a:p>
            <a:p>
              <a:pPr>
                <a:lnSpc>
                  <a:spcPts val="1680"/>
                </a:lnSpc>
              </a:pPr>
              <a:r>
                <a:rPr lang="en-US" sz="1200" dirty="0" smtClean="0">
                  <a:solidFill>
                    <a:srgbClr val="000000"/>
                  </a:solidFill>
                </a:rPr>
                <a:t>NWP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6714973" y="5226025"/>
            <a:ext cx="9135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NWP</a:t>
            </a:r>
          </a:p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(1</a:t>
            </a:r>
            <a:r>
              <a:rPr lang="en-US" sz="1200" baseline="30000" dirty="0" smtClean="0">
                <a:solidFill>
                  <a:srgbClr val="000000"/>
                </a:solidFill>
              </a:rPr>
              <a:t>st</a:t>
            </a:r>
            <a:r>
              <a:rPr lang="en-US" sz="1200" dirty="0" smtClean="0">
                <a:solidFill>
                  <a:srgbClr val="000000"/>
                </a:solidFill>
              </a:rPr>
              <a:t> Article)</a:t>
            </a:r>
            <a:endParaRPr lang="en-US" sz="1400" dirty="0">
              <a:solidFill>
                <a:srgbClr val="000000"/>
              </a:solidFill>
            </a:endParaRPr>
          </a:p>
        </p:txBody>
      </p:sp>
      <p:cxnSp>
        <p:nvCxnSpPr>
          <p:cNvPr id="59" name="Straight Arrow Connector 58"/>
          <p:cNvCxnSpPr/>
          <p:nvPr/>
        </p:nvCxnSpPr>
        <p:spPr bwMode="auto">
          <a:xfrm flipH="1">
            <a:off x="6411648" y="5456857"/>
            <a:ext cx="365760" cy="0"/>
          </a:xfrm>
          <a:prstGeom prst="straightConnector1">
            <a:avLst/>
          </a:prstGeom>
          <a:noFill/>
          <a:ln w="476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60" name="Group 59"/>
          <p:cNvGrpSpPr/>
          <p:nvPr/>
        </p:nvGrpSpPr>
        <p:grpSpPr>
          <a:xfrm>
            <a:off x="5412983" y="4646997"/>
            <a:ext cx="877670" cy="290913"/>
            <a:chOff x="7563251" y="3710095"/>
            <a:chExt cx="877670" cy="290913"/>
          </a:xfrm>
        </p:grpSpPr>
        <p:cxnSp>
          <p:nvCxnSpPr>
            <p:cNvPr id="61" name="Straight Arrow Connector 60"/>
            <p:cNvCxnSpPr/>
            <p:nvPr/>
          </p:nvCxnSpPr>
          <p:spPr bwMode="auto">
            <a:xfrm flipH="1">
              <a:off x="7563251" y="3855551"/>
              <a:ext cx="365760" cy="0"/>
            </a:xfrm>
            <a:prstGeom prst="straightConnector1">
              <a:avLst/>
            </a:prstGeom>
            <a:noFill/>
            <a:ln w="476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2" name="TextBox 61"/>
            <p:cNvSpPr txBox="1"/>
            <p:nvPr/>
          </p:nvSpPr>
          <p:spPr>
            <a:xfrm>
              <a:off x="7897182" y="3710095"/>
              <a:ext cx="543739" cy="290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680"/>
                </a:lnSpc>
              </a:pPr>
              <a:r>
                <a:rPr lang="en-US" sz="1200" dirty="0" smtClean="0">
                  <a:solidFill>
                    <a:srgbClr val="000000"/>
                  </a:solidFill>
                </a:rPr>
                <a:t>NWP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TextBox 62"/>
          <p:cNvSpPr txBox="1"/>
          <p:nvPr/>
        </p:nvSpPr>
        <p:spPr bwMode="auto">
          <a:xfrm>
            <a:off x="6515174" y="4174696"/>
            <a:ext cx="131318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000000"/>
                </a:solidFill>
              </a:rPr>
              <a:t>*ZSU Only (NWP)</a:t>
            </a:r>
            <a:endParaRPr lang="en-US" sz="11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54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Describe NextGen Weather Systems </a:t>
            </a:r>
          </a:p>
          <a:p>
            <a:pPr lvl="1">
              <a:defRPr/>
            </a:pPr>
            <a:r>
              <a:rPr lang="en-US" dirty="0"/>
              <a:t>Common Support Services-Weather (CSS-</a:t>
            </a:r>
            <a:r>
              <a:rPr lang="en-US" dirty="0" err="1"/>
              <a:t>Wx</a:t>
            </a:r>
            <a:r>
              <a:rPr lang="en-US" dirty="0"/>
              <a:t>) being </a:t>
            </a:r>
            <a:r>
              <a:rPr lang="en-US" dirty="0" smtClean="0"/>
              <a:t>developed by </a:t>
            </a:r>
            <a:r>
              <a:rPr lang="en-US" dirty="0"/>
              <a:t>Harris</a:t>
            </a:r>
          </a:p>
          <a:p>
            <a:pPr lvl="1">
              <a:defRPr/>
            </a:pPr>
            <a:r>
              <a:rPr lang="en-US" dirty="0"/>
              <a:t>NextGen Weather Processor (NWP) being </a:t>
            </a:r>
            <a:r>
              <a:rPr lang="en-US" dirty="0" smtClean="0"/>
              <a:t>developed by </a:t>
            </a:r>
            <a:r>
              <a:rPr lang="en-US" dirty="0"/>
              <a:t>Raytheon</a:t>
            </a:r>
          </a:p>
          <a:p>
            <a:pPr>
              <a:defRPr/>
            </a:pPr>
            <a:r>
              <a:rPr lang="en-US" dirty="0" smtClean="0"/>
              <a:t>Highlight activities associated with CSS-</a:t>
            </a:r>
            <a:r>
              <a:rPr lang="en-US" dirty="0" err="1" smtClean="0"/>
              <a:t>Wx</a:t>
            </a:r>
            <a:r>
              <a:rPr lang="en-US" dirty="0" smtClean="0"/>
              <a:t> and NWP system implementation</a:t>
            </a:r>
          </a:p>
          <a:p>
            <a:pPr lvl="1">
              <a:defRPr/>
            </a:pPr>
            <a:r>
              <a:rPr lang="en-US" dirty="0" smtClean="0"/>
              <a:t>Coordination activities</a:t>
            </a:r>
          </a:p>
          <a:p>
            <a:pPr lvl="1">
              <a:defRPr/>
            </a:pPr>
            <a:r>
              <a:rPr lang="en-US" dirty="0" smtClean="0"/>
              <a:t>Equipment at NEMC, ARTCC, and TRACON</a:t>
            </a:r>
          </a:p>
          <a:p>
            <a:pPr lvl="1">
              <a:defRPr/>
            </a:pPr>
            <a:r>
              <a:rPr lang="en-US" dirty="0" smtClean="0"/>
              <a:t>Training</a:t>
            </a:r>
            <a:endParaRPr lang="en-US" dirty="0"/>
          </a:p>
          <a:p>
            <a:pPr>
              <a:defRPr/>
            </a:pPr>
            <a:endParaRPr lang="en-US" dirty="0" smtClean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15734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509226"/>
              </p:ext>
            </p:extLst>
          </p:nvPr>
        </p:nvGraphicFramePr>
        <p:xfrm>
          <a:off x="742950" y="1817216"/>
          <a:ext cx="7786067" cy="3250921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4487151"/>
                <a:gridCol w="1649458"/>
                <a:gridCol w="1649458"/>
              </a:tblGrid>
              <a:tr h="30314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latin typeface="Arial" pitchFamily="34" charset="0"/>
                          <a:cs typeface="Arial" pitchFamily="34" charset="0"/>
                        </a:rPr>
                        <a:t>Milestone 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 smtClean="0">
                          <a:latin typeface="Arial" pitchFamily="34" charset="0"/>
                          <a:cs typeface="Arial" pitchFamily="34" charset="0"/>
                        </a:rPr>
                        <a:t>CSS-</a:t>
                      </a:r>
                      <a:r>
                        <a:rPr lang="en-US" sz="1800" b="1" u="none" strike="noStrike" dirty="0" err="1" smtClean="0">
                          <a:latin typeface="Arial" pitchFamily="34" charset="0"/>
                          <a:cs typeface="Arial" pitchFamily="34" charset="0"/>
                        </a:rPr>
                        <a:t>Wx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 smtClean="0">
                          <a:latin typeface="Arial" pitchFamily="34" charset="0"/>
                          <a:cs typeface="Arial" pitchFamily="34" charset="0"/>
                        </a:rPr>
                        <a:t>NWP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/>
                </a:tc>
              </a:tr>
              <a:tr h="2947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Final Investment Decision (FID)</a:t>
                      </a:r>
                      <a:endParaRPr lang="en-US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March</a:t>
                      </a:r>
                      <a:r>
                        <a:rPr lang="en-US" sz="1400" b="1" i="0" u="none" strike="noStrike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March </a:t>
                      </a: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00FF"/>
                    </a:solidFill>
                  </a:tcPr>
                </a:tc>
              </a:tr>
              <a:tr h="294778">
                <a:tc>
                  <a:txBody>
                    <a:bodyPr/>
                    <a:lstStyle/>
                    <a:p>
                      <a:pPr marL="0" lvl="0" indent="-274320"/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Contract Award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June 2015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June 2015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00FF"/>
                    </a:solidFill>
                  </a:tcPr>
                </a:tc>
              </a:tr>
              <a:tr h="294778">
                <a:tc>
                  <a:txBody>
                    <a:bodyPr/>
                    <a:lstStyle/>
                    <a:p>
                      <a:pPr marL="0" lvl="0" indent="-274320"/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Preliminary Design Review (PDR) Completed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March 2016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June 2016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00FF"/>
                    </a:solidFill>
                  </a:tcPr>
                </a:tc>
              </a:tr>
              <a:tr h="2947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Critical Design Review (CDR)</a:t>
                      </a:r>
                      <a:r>
                        <a:rPr lang="en-US" sz="1400" b="1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Completed</a:t>
                      </a:r>
                      <a:endParaRPr lang="en-US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September 2016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December 2016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</a:tr>
              <a:tr h="2947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Factory Acceptance Test (FAT) Completed</a:t>
                      </a:r>
                      <a:endParaRPr lang="en-US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March 2018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February</a:t>
                      </a:r>
                      <a:r>
                        <a:rPr lang="en-US" sz="1400" b="1" i="0" u="none" strike="noStrike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2019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</a:tr>
              <a:tr h="2947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Operational Test</a:t>
                      </a:r>
                      <a:r>
                        <a:rPr lang="en-US" sz="1400" b="1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(OT) Completed</a:t>
                      </a:r>
                      <a:endParaRPr lang="en-US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November 2018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May 2020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</a:tr>
              <a:tr h="2947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Key Site Initial Operational Capability (IOC)</a:t>
                      </a:r>
                      <a:endParaRPr lang="en-US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January 2019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August 2020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</a:tr>
              <a:tr h="2947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In</a:t>
                      </a:r>
                      <a:r>
                        <a:rPr lang="en-US" sz="1400" b="1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Service Decision</a:t>
                      </a:r>
                      <a:endParaRPr lang="en-US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September 2019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April 2021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</a:tr>
              <a:tr h="2947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First Site Operational Readiness Date (ORD)</a:t>
                      </a:r>
                      <a:endParaRPr lang="en-US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October 2019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May 2021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</a:tr>
              <a:tr h="2947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Last Site ORD</a:t>
                      </a:r>
                      <a:endParaRPr lang="en-US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August 2022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August</a:t>
                      </a:r>
                      <a:r>
                        <a:rPr lang="en-US" sz="1400" b="1" i="0" u="none" strike="noStrike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2022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428625" y="511548"/>
            <a:ext cx="8229600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9pPr>
          </a:lstStyle>
          <a:p>
            <a:pPr algn="l">
              <a:buNone/>
            </a:pPr>
            <a:r>
              <a:rPr lang="en-US" sz="3600" dirty="0" smtClean="0">
                <a:cs typeface="Arial" pitchFamily="34" charset="0"/>
              </a:rPr>
              <a:t>CSS-</a:t>
            </a:r>
            <a:r>
              <a:rPr lang="en-US" sz="3600" dirty="0" err="1" smtClean="0">
                <a:cs typeface="Arial" pitchFamily="34" charset="0"/>
              </a:rPr>
              <a:t>Wx</a:t>
            </a:r>
            <a:r>
              <a:rPr lang="en-US" sz="3600" dirty="0">
                <a:cs typeface="Arial" pitchFamily="34" charset="0"/>
              </a:rPr>
              <a:t>/</a:t>
            </a:r>
            <a:r>
              <a:rPr lang="en-US" sz="3600" dirty="0" smtClean="0">
                <a:cs typeface="Arial" pitchFamily="34" charset="0"/>
              </a:rPr>
              <a:t>NWP APB Milestones 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476041" y="2075322"/>
            <a:ext cx="1825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None/>
              <a:defRPr/>
            </a:pPr>
            <a:r>
              <a:rPr lang="en-US" sz="2400" b="1" dirty="0">
                <a:solidFill>
                  <a:srgbClr val="0000FF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sym typeface="Wingdings" pitchFamily="2" charset="2"/>
              </a:rPr>
              <a:t></a:t>
            </a:r>
            <a:endParaRPr lang="en-US" sz="2400" dirty="0">
              <a:solidFill>
                <a:srgbClr val="0000FF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76041" y="2347936"/>
            <a:ext cx="1825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None/>
              <a:defRPr/>
            </a:pPr>
            <a:r>
              <a:rPr lang="en-US" sz="2400" b="1" dirty="0">
                <a:solidFill>
                  <a:srgbClr val="0000FF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sym typeface="Wingdings" pitchFamily="2" charset="2"/>
              </a:rPr>
              <a:t></a:t>
            </a:r>
            <a:endParaRPr lang="en-US" sz="2400" dirty="0">
              <a:solidFill>
                <a:srgbClr val="0000FF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581522" y="5266078"/>
            <a:ext cx="47524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Contract </a:t>
            </a:r>
            <a:r>
              <a:rPr lang="en-US" sz="1400" b="1" dirty="0"/>
              <a:t>a</a:t>
            </a:r>
            <a:r>
              <a:rPr lang="en-US" sz="1400" b="1" dirty="0" smtClean="0"/>
              <a:t>warded April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Working schedule is ahead of APB</a:t>
            </a:r>
            <a:endParaRPr lang="en-US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44619" y="5543563"/>
            <a:ext cx="827088" cy="260350"/>
          </a:xfrm>
          <a:prstGeom prst="rect">
            <a:avLst/>
          </a:prstGeom>
          <a:solidFill>
            <a:srgbClr val="0000FF"/>
          </a:solidFill>
        </p:spPr>
        <p:txBody>
          <a:bodyPr wrap="none">
            <a:spAutoFit/>
          </a:bodyPr>
          <a:lstStyle/>
          <a:p>
            <a:pPr>
              <a:buNone/>
              <a:defRPr/>
            </a:pPr>
            <a:r>
              <a:rPr lang="en-US" sz="1050" b="1" dirty="0">
                <a:solidFill>
                  <a:schemeClr val="bg1"/>
                </a:solidFill>
              </a:rPr>
              <a:t>Complete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16169" y="5546738"/>
            <a:ext cx="768350" cy="254000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>
              <a:buNone/>
              <a:defRPr/>
            </a:pPr>
            <a:r>
              <a:rPr lang="en-US" sz="1050" b="1" dirty="0">
                <a:solidFill>
                  <a:schemeClr val="bg1"/>
                </a:solidFill>
              </a:rPr>
              <a:t>On Track</a:t>
            </a:r>
          </a:p>
        </p:txBody>
      </p:sp>
      <p:sp>
        <p:nvSpPr>
          <p:cNvPr id="12" name="TextBox 2"/>
          <p:cNvSpPr txBox="1">
            <a:spLocks noChangeArrowheads="1"/>
          </p:cNvSpPr>
          <p:nvPr/>
        </p:nvSpPr>
        <p:spPr bwMode="auto">
          <a:xfrm>
            <a:off x="5682644" y="5527688"/>
            <a:ext cx="5159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None/>
            </a:pPr>
            <a:r>
              <a:rPr lang="en-US" sz="1200" b="1" u="sng" dirty="0"/>
              <a:t>Key: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69483" y="2638037"/>
            <a:ext cx="1825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None/>
              <a:defRPr/>
            </a:pPr>
            <a:r>
              <a:rPr lang="en-US" sz="2400" b="1" dirty="0">
                <a:solidFill>
                  <a:srgbClr val="0000FF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sym typeface="Wingdings" pitchFamily="2" charset="2"/>
              </a:rPr>
              <a:t></a:t>
            </a:r>
            <a:endParaRPr lang="en-US" sz="2400" dirty="0">
              <a:solidFill>
                <a:srgbClr val="0000FF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142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19"/>
          <p:cNvSpPr>
            <a:spLocks noChangeArrowheads="1"/>
          </p:cNvSpPr>
          <p:nvPr/>
        </p:nvSpPr>
        <p:spPr bwMode="auto">
          <a:xfrm>
            <a:off x="1736383" y="853437"/>
            <a:ext cx="2294729" cy="1463040"/>
          </a:xfrm>
          <a:prstGeom prst="homePlate">
            <a:avLst>
              <a:gd name="adj" fmla="val 70426"/>
            </a:avLst>
          </a:prstGeom>
          <a:solidFill>
            <a:srgbClr val="A9F797"/>
          </a:solidFill>
          <a:ln>
            <a:noFill/>
          </a:ln>
          <a:extLst/>
        </p:spPr>
        <p:txBody>
          <a:bodyPr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800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718071" y="5756347"/>
            <a:ext cx="7710312" cy="2381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pPr defTabSz="717550">
              <a:spcBef>
                <a:spcPct val="0"/>
              </a:spcBef>
              <a:buFontTx/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CY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	</a:t>
            </a:r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         2015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	 </a:t>
            </a:r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       	2020			2030		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 </a:t>
            </a:r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             2040</a:t>
            </a:r>
            <a:endParaRPr lang="en-US" sz="1200" b="1" dirty="0">
              <a:solidFill>
                <a:schemeClr val="bg1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2295" name="AutoShape 15"/>
          <p:cNvSpPr>
            <a:spLocks noChangeArrowheads="1"/>
          </p:cNvSpPr>
          <p:nvPr/>
        </p:nvSpPr>
        <p:spPr bwMode="auto">
          <a:xfrm>
            <a:off x="3023472" y="1376411"/>
            <a:ext cx="5006550" cy="403225"/>
          </a:xfrm>
          <a:prstGeom prst="homePlate">
            <a:avLst>
              <a:gd name="adj" fmla="val 99956"/>
            </a:avLst>
          </a:prstGeom>
          <a:gradFill flip="none" rotWithShape="1">
            <a:gsLst>
              <a:gs pos="0">
                <a:srgbClr val="009900">
                  <a:shade val="30000"/>
                  <a:satMod val="115000"/>
                </a:srgbClr>
              </a:gs>
              <a:gs pos="50000">
                <a:srgbClr val="009900">
                  <a:shade val="67500"/>
                  <a:satMod val="115000"/>
                </a:srgbClr>
              </a:gs>
              <a:gs pos="100000">
                <a:srgbClr val="00990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  <a:extLst/>
        </p:spPr>
        <p:txBody>
          <a:bodyPr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800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2296" name="Text Box 16"/>
          <p:cNvSpPr txBox="1">
            <a:spLocks noChangeArrowheads="1"/>
          </p:cNvSpPr>
          <p:nvPr/>
        </p:nvSpPr>
        <p:spPr bwMode="auto">
          <a:xfrm>
            <a:off x="5018305" y="1496615"/>
            <a:ext cx="2652938" cy="209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en-US" sz="1100" b="1" dirty="0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CSS-</a:t>
            </a:r>
            <a:r>
              <a:rPr lang="en-US" sz="1100" b="1" dirty="0" err="1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Wx</a:t>
            </a:r>
            <a:r>
              <a:rPr lang="en-US" sz="1100" b="1" dirty="0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 Work Package 1</a:t>
            </a:r>
            <a:r>
              <a:rPr lang="en-US" sz="1100" b="1" dirty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	</a:t>
            </a:r>
          </a:p>
        </p:txBody>
      </p:sp>
      <p:sp>
        <p:nvSpPr>
          <p:cNvPr id="12297" name="AutoShape 18"/>
          <p:cNvSpPr>
            <a:spLocks noChangeArrowheads="1"/>
          </p:cNvSpPr>
          <p:nvPr/>
        </p:nvSpPr>
        <p:spPr bwMode="auto">
          <a:xfrm>
            <a:off x="3186001" y="1380534"/>
            <a:ext cx="269875" cy="396875"/>
          </a:xfrm>
          <a:prstGeom prst="diamond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600" b="1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2303" name="AutoShape 19"/>
          <p:cNvSpPr>
            <a:spLocks noChangeArrowheads="1"/>
          </p:cNvSpPr>
          <p:nvPr/>
        </p:nvSpPr>
        <p:spPr bwMode="auto">
          <a:xfrm>
            <a:off x="1717384" y="3562816"/>
            <a:ext cx="2567694" cy="1431670"/>
          </a:xfrm>
          <a:prstGeom prst="homePlate">
            <a:avLst>
              <a:gd name="adj" fmla="val 63062"/>
            </a:avLst>
          </a:prstGeom>
          <a:solidFill>
            <a:srgbClr val="61D6FF"/>
          </a:solidFill>
          <a:ln>
            <a:noFill/>
          </a:ln>
          <a:extLst/>
        </p:spPr>
        <p:txBody>
          <a:bodyPr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800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2305" name="Rectangle 4"/>
          <p:cNvSpPr>
            <a:spLocks noChangeArrowheads="1"/>
          </p:cNvSpPr>
          <p:nvPr/>
        </p:nvSpPr>
        <p:spPr bwMode="auto">
          <a:xfrm>
            <a:off x="400050" y="164256"/>
            <a:ext cx="832253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600" b="1" dirty="0" smtClean="0">
                <a:solidFill>
                  <a:srgbClr val="1D2F68"/>
                </a:solidFill>
                <a:latin typeface="Arial" pitchFamily="34" charset="0"/>
              </a:rPr>
              <a:t>CSS-</a:t>
            </a:r>
            <a:r>
              <a:rPr lang="en-US" sz="3600" b="1" dirty="0" err="1" smtClean="0">
                <a:solidFill>
                  <a:srgbClr val="1D2F68"/>
                </a:solidFill>
                <a:latin typeface="Arial" pitchFamily="34" charset="0"/>
              </a:rPr>
              <a:t>Wx</a:t>
            </a:r>
            <a:r>
              <a:rPr lang="en-US" sz="3600" b="1" dirty="0" smtClean="0">
                <a:solidFill>
                  <a:srgbClr val="1D2F68"/>
                </a:solidFill>
                <a:latin typeface="Arial" pitchFamily="34" charset="0"/>
              </a:rPr>
              <a:t>/NWP Implementation</a:t>
            </a:r>
            <a:endParaRPr lang="en-US" sz="3600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12327" name="AutoShape 31"/>
          <p:cNvSpPr>
            <a:spLocks noChangeArrowheads="1"/>
          </p:cNvSpPr>
          <p:nvPr/>
        </p:nvSpPr>
        <p:spPr bwMode="auto">
          <a:xfrm>
            <a:off x="1707654" y="2387648"/>
            <a:ext cx="3071176" cy="1115493"/>
          </a:xfrm>
          <a:prstGeom prst="homePlate">
            <a:avLst>
              <a:gd name="adj" fmla="val 85764"/>
            </a:avLst>
          </a:prstGeom>
          <a:gradFill rotWithShape="1">
            <a:gsLst>
              <a:gs pos="0">
                <a:srgbClr val="FF9933"/>
              </a:gs>
              <a:gs pos="100000">
                <a:srgbClr val="5C371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58" tIns="41029" rIns="82058" bIns="41029" anchor="ctr">
            <a:spAutoFit/>
          </a:bodyPr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800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2338" name="Text Box 18"/>
          <p:cNvSpPr txBox="1">
            <a:spLocks noChangeArrowheads="1"/>
          </p:cNvSpPr>
          <p:nvPr/>
        </p:nvSpPr>
        <p:spPr bwMode="auto">
          <a:xfrm>
            <a:off x="3147892" y="1469434"/>
            <a:ext cx="742950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900" b="1" dirty="0">
                <a:solidFill>
                  <a:srgbClr val="FFFFFF"/>
                </a:solidFill>
                <a:ea typeface="MS PGothic" pitchFamily="34" charset="-128"/>
                <a:cs typeface="Arial" pitchFamily="34" charset="0"/>
              </a:rPr>
              <a:t>IOC </a:t>
            </a:r>
          </a:p>
        </p:txBody>
      </p:sp>
      <p:sp>
        <p:nvSpPr>
          <p:cNvPr id="40" name="TextBox 18"/>
          <p:cNvSpPr txBox="1">
            <a:spLocks noChangeArrowheads="1"/>
          </p:cNvSpPr>
          <p:nvPr/>
        </p:nvSpPr>
        <p:spPr bwMode="auto">
          <a:xfrm>
            <a:off x="1708232" y="881682"/>
            <a:ext cx="2405231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600"/>
              </a:spcBef>
              <a:buNone/>
            </a:pPr>
            <a:r>
              <a:rPr lang="en-US" altLang="en-US" sz="1200" b="1" u="sng" dirty="0" smtClean="0">
                <a:solidFill>
                  <a:srgbClr val="000000"/>
                </a:solidFill>
              </a:rPr>
              <a:t>Current </a:t>
            </a:r>
            <a:r>
              <a:rPr lang="en-US" altLang="en-US" sz="1200" b="1" u="sng" dirty="0" err="1" smtClean="0">
                <a:solidFill>
                  <a:srgbClr val="000000"/>
                </a:solidFill>
              </a:rPr>
              <a:t>Wx</a:t>
            </a:r>
            <a:r>
              <a:rPr lang="en-US" altLang="en-US" sz="1200" b="1" u="sng" dirty="0" smtClean="0">
                <a:solidFill>
                  <a:srgbClr val="000000"/>
                </a:solidFill>
              </a:rPr>
              <a:t> Dissemination:</a:t>
            </a:r>
          </a:p>
          <a:p>
            <a:pPr marL="171450" indent="-171450" eaLnBrk="1" hangingPunct="1">
              <a:spcBef>
                <a:spcPts val="6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WARP WINS</a:t>
            </a:r>
          </a:p>
          <a:p>
            <a:pPr marL="171450" indent="-171450" eaLnBrk="1" hangingPunct="1">
              <a:spcBef>
                <a:spcPts val="6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CDDS</a:t>
            </a:r>
          </a:p>
          <a:p>
            <a:pPr marL="171450" indent="-171450" eaLnBrk="1" hangingPunct="1">
              <a:spcBef>
                <a:spcPts val="600"/>
              </a:spcBef>
            </a:pPr>
            <a:endParaRPr lang="en-US" altLang="en-US" sz="300" b="1" dirty="0" smtClean="0">
              <a:solidFill>
                <a:srgbClr val="000000"/>
              </a:solidFill>
            </a:endParaRPr>
          </a:p>
          <a:p>
            <a:pPr marL="171450" indent="-171450" eaLnBrk="1" hangingPunct="1">
              <a:spcBef>
                <a:spcPts val="6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ITWS Web Server</a:t>
            </a:r>
          </a:p>
          <a:p>
            <a:pPr marL="171450" indent="-171450" eaLnBrk="1" hangingPunct="1">
              <a:spcBef>
                <a:spcPts val="6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CREWS</a:t>
            </a:r>
            <a:endParaRPr lang="en-US" altLang="en-US" sz="1200" b="1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707654" y="3546686"/>
            <a:ext cx="6311735" cy="1447800"/>
          </a:xfrm>
          <a:prstGeom prst="rect">
            <a:avLst/>
          </a:prstGeom>
          <a:noFill/>
          <a:ln w="28575">
            <a:solidFill>
              <a:srgbClr val="333399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1717383" y="853437"/>
            <a:ext cx="6302006" cy="1491208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4" name="TextBox 18"/>
          <p:cNvSpPr txBox="1">
            <a:spLocks noChangeArrowheads="1"/>
          </p:cNvSpPr>
          <p:nvPr/>
        </p:nvSpPr>
        <p:spPr bwMode="auto">
          <a:xfrm>
            <a:off x="1706663" y="3694321"/>
            <a:ext cx="1936749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600"/>
              </a:spcBef>
              <a:buNone/>
            </a:pPr>
            <a:r>
              <a:rPr lang="en-US" altLang="en-US" sz="1200" b="1" u="sng" dirty="0" smtClean="0">
                <a:solidFill>
                  <a:srgbClr val="000000"/>
                </a:solidFill>
              </a:rPr>
              <a:t>Current </a:t>
            </a:r>
            <a:r>
              <a:rPr lang="en-US" altLang="en-US" sz="1200" b="1" u="sng" dirty="0" err="1" smtClean="0">
                <a:solidFill>
                  <a:srgbClr val="000000"/>
                </a:solidFill>
              </a:rPr>
              <a:t>Wx</a:t>
            </a:r>
            <a:r>
              <a:rPr lang="en-US" altLang="en-US" sz="1200" b="1" u="sng" dirty="0" smtClean="0">
                <a:solidFill>
                  <a:srgbClr val="000000"/>
                </a:solidFill>
              </a:rPr>
              <a:t> Processing:</a:t>
            </a:r>
          </a:p>
          <a:p>
            <a:pPr marL="171450" indent="-171450" eaLnBrk="1" hangingPunct="1">
              <a:spcBef>
                <a:spcPts val="6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WARP RAMP</a:t>
            </a:r>
          </a:p>
          <a:p>
            <a:pPr marL="171450" indent="-171450" eaLnBrk="1" hangingPunct="1">
              <a:spcBef>
                <a:spcPts val="6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CIWS</a:t>
            </a:r>
          </a:p>
          <a:p>
            <a:pPr marL="171450" indent="-171450" eaLnBrk="1" hangingPunct="1">
              <a:spcBef>
                <a:spcPts val="6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ITWS</a:t>
            </a:r>
          </a:p>
        </p:txBody>
      </p:sp>
      <p:sp>
        <p:nvSpPr>
          <p:cNvPr id="47" name="AutoShape 15"/>
          <p:cNvSpPr>
            <a:spLocks noChangeArrowheads="1"/>
          </p:cNvSpPr>
          <p:nvPr/>
        </p:nvSpPr>
        <p:spPr bwMode="auto">
          <a:xfrm>
            <a:off x="3023473" y="4114010"/>
            <a:ext cx="4995916" cy="403225"/>
          </a:xfrm>
          <a:prstGeom prst="homePlate">
            <a:avLst>
              <a:gd name="adj" fmla="val 99956"/>
            </a:avLst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  <a:extLst/>
        </p:spPr>
        <p:txBody>
          <a:bodyPr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800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48" name="Text Box 16"/>
          <p:cNvSpPr txBox="1">
            <a:spLocks noChangeArrowheads="1"/>
          </p:cNvSpPr>
          <p:nvPr/>
        </p:nvSpPr>
        <p:spPr bwMode="auto">
          <a:xfrm>
            <a:off x="5272847" y="4212011"/>
            <a:ext cx="1823865" cy="209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en-US" sz="1100" b="1" dirty="0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NWP Work Package 1</a:t>
            </a:r>
            <a:r>
              <a:rPr lang="en-US" sz="1100" b="1" dirty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	</a:t>
            </a:r>
          </a:p>
        </p:txBody>
      </p:sp>
      <p:sp>
        <p:nvSpPr>
          <p:cNvPr id="49" name="AutoShape 18"/>
          <p:cNvSpPr>
            <a:spLocks noChangeArrowheads="1"/>
          </p:cNvSpPr>
          <p:nvPr/>
        </p:nvSpPr>
        <p:spPr bwMode="auto">
          <a:xfrm>
            <a:off x="3481807" y="4104485"/>
            <a:ext cx="269875" cy="396875"/>
          </a:xfrm>
          <a:prstGeom prst="diamond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600" b="1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50" name="Text Box 18"/>
          <p:cNvSpPr txBox="1">
            <a:spLocks noChangeArrowheads="1"/>
          </p:cNvSpPr>
          <p:nvPr/>
        </p:nvSpPr>
        <p:spPr bwMode="auto">
          <a:xfrm>
            <a:off x="3446882" y="4193385"/>
            <a:ext cx="742950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900" b="1" dirty="0">
                <a:solidFill>
                  <a:srgbClr val="FFFFFF"/>
                </a:solidFill>
                <a:ea typeface="MS PGothic" pitchFamily="34" charset="-128"/>
                <a:cs typeface="Arial" pitchFamily="34" charset="0"/>
              </a:rPr>
              <a:t>IOC </a:t>
            </a:r>
          </a:p>
        </p:txBody>
      </p:sp>
      <p:sp>
        <p:nvSpPr>
          <p:cNvPr id="12311" name="AutoShape 40"/>
          <p:cNvSpPr>
            <a:spLocks noChangeArrowheads="1"/>
          </p:cNvSpPr>
          <p:nvPr/>
        </p:nvSpPr>
        <p:spPr bwMode="auto">
          <a:xfrm>
            <a:off x="3147892" y="2845102"/>
            <a:ext cx="4871497" cy="225425"/>
          </a:xfrm>
          <a:prstGeom prst="homePlate">
            <a:avLst>
              <a:gd name="adj" fmla="val 610032"/>
            </a:avLst>
          </a:prstGeom>
          <a:gradFill rotWithShape="1">
            <a:gsLst>
              <a:gs pos="0">
                <a:srgbClr val="FF9966"/>
              </a:gs>
              <a:gs pos="100000">
                <a:srgbClr val="76472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800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2312" name="Text Box 38"/>
          <p:cNvSpPr txBox="1">
            <a:spLocks noChangeArrowheads="1"/>
          </p:cNvSpPr>
          <p:nvPr/>
        </p:nvSpPr>
        <p:spPr bwMode="auto">
          <a:xfrm>
            <a:off x="4012460" y="2838525"/>
            <a:ext cx="1850177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100" b="1" dirty="0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CSS-</a:t>
            </a:r>
            <a:r>
              <a:rPr lang="en-US" sz="1100" b="1" dirty="0" err="1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Wx</a:t>
            </a:r>
            <a:r>
              <a:rPr lang="en-US" sz="1100" b="1" dirty="0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 Work Package 2</a:t>
            </a:r>
            <a:endParaRPr lang="en-US" sz="1100" b="1" dirty="0">
              <a:solidFill>
                <a:srgbClr val="000000"/>
              </a:solidFill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52" name="TextBox 18"/>
          <p:cNvSpPr txBox="1">
            <a:spLocks noChangeArrowheads="1"/>
          </p:cNvSpPr>
          <p:nvPr/>
        </p:nvSpPr>
        <p:spPr bwMode="auto">
          <a:xfrm>
            <a:off x="1725721" y="2341500"/>
            <a:ext cx="213391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300"/>
              </a:spcBef>
              <a:buNone/>
            </a:pPr>
            <a:r>
              <a:rPr lang="en-US" altLang="en-US" sz="1200" b="1" u="sng" dirty="0" smtClean="0">
                <a:solidFill>
                  <a:srgbClr val="000000"/>
                </a:solidFill>
              </a:rPr>
              <a:t>Legacy </a:t>
            </a:r>
            <a:r>
              <a:rPr lang="en-US" altLang="en-US" sz="1200" b="1" u="sng" dirty="0" err="1" smtClean="0">
                <a:solidFill>
                  <a:srgbClr val="000000"/>
                </a:solidFill>
              </a:rPr>
              <a:t>Wx</a:t>
            </a:r>
            <a:r>
              <a:rPr lang="en-US" altLang="en-US" sz="1200" b="1" u="sng" dirty="0" smtClean="0">
                <a:solidFill>
                  <a:srgbClr val="000000"/>
                </a:solidFill>
              </a:rPr>
              <a:t> Dissemination:</a:t>
            </a:r>
          </a:p>
          <a:p>
            <a:pPr marL="171450" indent="-171450" eaLnBrk="1" hangingPunct="1">
              <a:spcBef>
                <a:spcPts val="3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WMSCR</a:t>
            </a:r>
          </a:p>
          <a:p>
            <a:pPr marL="171450" indent="-171450" eaLnBrk="1" hangingPunct="1">
              <a:spcBef>
                <a:spcPts val="3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ADAS</a:t>
            </a:r>
          </a:p>
          <a:p>
            <a:pPr marL="171450" indent="-171450" eaLnBrk="1" hangingPunct="1">
              <a:spcBef>
                <a:spcPts val="3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ALDARS</a:t>
            </a:r>
          </a:p>
          <a:p>
            <a:pPr marL="171450" indent="-171450" eaLnBrk="1" hangingPunct="1">
              <a:spcBef>
                <a:spcPts val="3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WIFS</a:t>
            </a:r>
          </a:p>
        </p:txBody>
      </p:sp>
      <p:sp>
        <p:nvSpPr>
          <p:cNvPr id="53" name="AutoShape 40"/>
          <p:cNvSpPr>
            <a:spLocks noChangeArrowheads="1"/>
          </p:cNvSpPr>
          <p:nvPr/>
        </p:nvSpPr>
        <p:spPr bwMode="auto">
          <a:xfrm>
            <a:off x="3147892" y="5067264"/>
            <a:ext cx="4871497" cy="306520"/>
          </a:xfrm>
          <a:prstGeom prst="homePlate">
            <a:avLst>
              <a:gd name="adj" fmla="val 343996"/>
            </a:avLst>
          </a:prstGeom>
          <a:gradFill rotWithShape="1">
            <a:gsLst>
              <a:gs pos="0">
                <a:srgbClr val="CCECFF"/>
              </a:gs>
              <a:gs pos="100000">
                <a:srgbClr val="6666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800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54" name="AutoShape 40"/>
          <p:cNvSpPr>
            <a:spLocks noChangeArrowheads="1"/>
          </p:cNvSpPr>
          <p:nvPr/>
        </p:nvSpPr>
        <p:spPr bwMode="auto">
          <a:xfrm>
            <a:off x="4366048" y="5422456"/>
            <a:ext cx="3637464" cy="295456"/>
          </a:xfrm>
          <a:prstGeom prst="homePlate">
            <a:avLst>
              <a:gd name="adj" fmla="val 343996"/>
            </a:avLst>
          </a:prstGeom>
          <a:gradFill rotWithShape="1">
            <a:gsLst>
              <a:gs pos="0">
                <a:srgbClr val="CCECFF"/>
              </a:gs>
              <a:gs pos="100000">
                <a:srgbClr val="6666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800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55" name="Text Box 16"/>
          <p:cNvSpPr txBox="1">
            <a:spLocks noChangeArrowheads="1"/>
          </p:cNvSpPr>
          <p:nvPr/>
        </p:nvSpPr>
        <p:spPr bwMode="auto">
          <a:xfrm>
            <a:off x="4113464" y="5138566"/>
            <a:ext cx="1823865" cy="209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en-US" sz="1100" b="1" dirty="0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NWP Work Package 2</a:t>
            </a:r>
            <a:r>
              <a:rPr lang="en-US" sz="1100" b="1" dirty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	</a:t>
            </a:r>
          </a:p>
        </p:txBody>
      </p: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4868386" y="5508095"/>
            <a:ext cx="1823865" cy="209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en-US" sz="1100" b="1" dirty="0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NWP Work Package 3</a:t>
            </a:r>
            <a:r>
              <a:rPr lang="en-US" sz="1100" b="1" dirty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	</a:t>
            </a:r>
          </a:p>
        </p:txBody>
      </p: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250371" y="1383495"/>
            <a:ext cx="1407061" cy="35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b="1" dirty="0" smtClean="0">
                <a:ea typeface="MS PGothic" pitchFamily="34" charset="-128"/>
                <a:cs typeface="Arial" pitchFamily="34" charset="0"/>
              </a:rPr>
              <a:t>CSS-</a:t>
            </a:r>
            <a:r>
              <a:rPr lang="en-US" sz="1800" b="1" dirty="0" err="1" smtClean="0">
                <a:ea typeface="MS PGothic" pitchFamily="34" charset="-128"/>
                <a:cs typeface="Arial" pitchFamily="34" charset="0"/>
              </a:rPr>
              <a:t>Wx</a:t>
            </a:r>
            <a:endParaRPr lang="en-US" sz="1800" b="1" dirty="0"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39" name="Text Box 18"/>
          <p:cNvSpPr txBox="1">
            <a:spLocks noChangeArrowheads="1"/>
          </p:cNvSpPr>
          <p:nvPr/>
        </p:nvSpPr>
        <p:spPr bwMode="auto">
          <a:xfrm>
            <a:off x="250372" y="4098721"/>
            <a:ext cx="1285576" cy="35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b="1" dirty="0" smtClean="0">
                <a:ea typeface="MS PGothic" pitchFamily="34" charset="-128"/>
                <a:cs typeface="Arial" pitchFamily="34" charset="0"/>
              </a:rPr>
              <a:t>NWP</a:t>
            </a:r>
            <a:endParaRPr lang="en-US" sz="1800" b="1" dirty="0">
              <a:ea typeface="MS PGothic" pitchFamily="34" charset="-128"/>
              <a:cs typeface="Arial" pitchFamily="34" charset="0"/>
            </a:endParaRPr>
          </a:p>
        </p:txBody>
      </p:sp>
      <p:pic>
        <p:nvPicPr>
          <p:cNvPr id="29" name="Picture 7"/>
          <p:cNvPicPr>
            <a:picLocks noChangeAspect="1" noChangeArrowheads="1"/>
          </p:cNvPicPr>
          <p:nvPr/>
        </p:nvPicPr>
        <p:blipFill>
          <a:blip r:embed="rId3" cstate="print"/>
          <a:srcRect b="23658"/>
          <a:stretch>
            <a:fillRect/>
          </a:stretch>
        </p:blipFill>
        <p:spPr bwMode="auto">
          <a:xfrm>
            <a:off x="6488723" y="971947"/>
            <a:ext cx="1382054" cy="27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6"/>
          <p:cNvPicPr>
            <a:picLocks noChangeAspect="1" noChangeArrowheads="1"/>
          </p:cNvPicPr>
          <p:nvPr/>
        </p:nvPicPr>
        <p:blipFill>
          <a:blip r:embed="rId4" cstate="print"/>
          <a:srcRect b="11749"/>
          <a:stretch>
            <a:fillRect/>
          </a:stretch>
        </p:blipFill>
        <p:spPr bwMode="auto">
          <a:xfrm>
            <a:off x="6533145" y="3699680"/>
            <a:ext cx="13633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878008" y="971947"/>
            <a:ext cx="24667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Contract Award: April 2015</a:t>
            </a:r>
            <a:endParaRPr lang="en-US" sz="1400" b="1" dirty="0"/>
          </a:p>
        </p:txBody>
      </p:sp>
      <p:sp>
        <p:nvSpPr>
          <p:cNvPr id="32" name="Rectangle 31"/>
          <p:cNvSpPr/>
          <p:nvPr/>
        </p:nvSpPr>
        <p:spPr>
          <a:xfrm>
            <a:off x="3889309" y="3660091"/>
            <a:ext cx="24667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Contract Award: April 2015</a:t>
            </a:r>
            <a:endParaRPr lang="en-US" sz="1400" b="1" dirty="0"/>
          </a:p>
        </p:txBody>
      </p:sp>
      <p:sp>
        <p:nvSpPr>
          <p:cNvPr id="33" name="AutoShape 18"/>
          <p:cNvSpPr>
            <a:spLocks noChangeArrowheads="1"/>
          </p:cNvSpPr>
          <p:nvPr/>
        </p:nvSpPr>
        <p:spPr bwMode="auto">
          <a:xfrm>
            <a:off x="3127765" y="2781375"/>
            <a:ext cx="269875" cy="396875"/>
          </a:xfrm>
          <a:prstGeom prst="diamond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600" b="1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35" name="Text Box 18"/>
          <p:cNvSpPr txBox="1">
            <a:spLocks noChangeArrowheads="1"/>
          </p:cNvSpPr>
          <p:nvPr/>
        </p:nvSpPr>
        <p:spPr bwMode="auto">
          <a:xfrm>
            <a:off x="3051556" y="2855035"/>
            <a:ext cx="742950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900" b="1" dirty="0" smtClean="0">
                <a:solidFill>
                  <a:srgbClr val="FFFFFF"/>
                </a:solidFill>
                <a:ea typeface="MS PGothic" pitchFamily="34" charset="-128"/>
                <a:cs typeface="Arial" pitchFamily="34" charset="0"/>
              </a:rPr>
              <a:t>IARD</a:t>
            </a:r>
            <a:endParaRPr lang="en-US" sz="900" b="1" dirty="0">
              <a:solidFill>
                <a:srgbClr val="FFFFFF"/>
              </a:solidFill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36" name="AutoShape 18"/>
          <p:cNvSpPr>
            <a:spLocks noChangeArrowheads="1"/>
          </p:cNvSpPr>
          <p:nvPr/>
        </p:nvSpPr>
        <p:spPr bwMode="auto">
          <a:xfrm>
            <a:off x="3181565" y="5015179"/>
            <a:ext cx="269875" cy="396875"/>
          </a:xfrm>
          <a:prstGeom prst="diamond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600" b="1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38" name="Text Box 18"/>
          <p:cNvSpPr txBox="1">
            <a:spLocks noChangeArrowheads="1"/>
          </p:cNvSpPr>
          <p:nvPr/>
        </p:nvSpPr>
        <p:spPr bwMode="auto">
          <a:xfrm>
            <a:off x="3120596" y="5096459"/>
            <a:ext cx="742950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900" b="1" dirty="0" smtClean="0">
                <a:solidFill>
                  <a:srgbClr val="FFFFFF"/>
                </a:solidFill>
                <a:ea typeface="MS PGothic" pitchFamily="34" charset="-128"/>
                <a:cs typeface="Arial" pitchFamily="34" charset="0"/>
              </a:rPr>
              <a:t>IARD</a:t>
            </a:r>
            <a:endParaRPr lang="en-US" sz="900" b="1" dirty="0">
              <a:solidFill>
                <a:srgbClr val="FFFFFF"/>
              </a:solidFill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1" name="AutoShape 18"/>
          <p:cNvSpPr>
            <a:spLocks noChangeArrowheads="1"/>
          </p:cNvSpPr>
          <p:nvPr/>
        </p:nvSpPr>
        <p:spPr bwMode="auto">
          <a:xfrm>
            <a:off x="3659141" y="1380534"/>
            <a:ext cx="269875" cy="396875"/>
          </a:xfrm>
          <a:prstGeom prst="diamond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600" b="1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42" name="Text Box 18"/>
          <p:cNvSpPr txBox="1">
            <a:spLocks noChangeArrowheads="1"/>
          </p:cNvSpPr>
          <p:nvPr/>
        </p:nvSpPr>
        <p:spPr bwMode="auto">
          <a:xfrm>
            <a:off x="3598172" y="1469434"/>
            <a:ext cx="742950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900" b="1" dirty="0" smtClean="0">
                <a:solidFill>
                  <a:srgbClr val="FFFFFF"/>
                </a:solidFill>
                <a:ea typeface="MS PGothic" pitchFamily="34" charset="-128"/>
                <a:cs typeface="Arial" pitchFamily="34" charset="0"/>
              </a:rPr>
              <a:t>ORD</a:t>
            </a:r>
            <a:endParaRPr lang="en-US" sz="900" b="1" dirty="0">
              <a:solidFill>
                <a:srgbClr val="FFFFFF"/>
              </a:solidFill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3" name="AutoShape 18"/>
          <p:cNvSpPr>
            <a:spLocks noChangeArrowheads="1"/>
          </p:cNvSpPr>
          <p:nvPr/>
        </p:nvSpPr>
        <p:spPr bwMode="auto">
          <a:xfrm>
            <a:off x="3994217" y="4116390"/>
            <a:ext cx="269875" cy="396875"/>
          </a:xfrm>
          <a:prstGeom prst="diamond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600" b="1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45" name="Text Box 18"/>
          <p:cNvSpPr txBox="1">
            <a:spLocks noChangeArrowheads="1"/>
          </p:cNvSpPr>
          <p:nvPr/>
        </p:nvSpPr>
        <p:spPr bwMode="auto">
          <a:xfrm>
            <a:off x="3933248" y="4205290"/>
            <a:ext cx="742950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900" b="1" dirty="0" smtClean="0">
                <a:solidFill>
                  <a:srgbClr val="FFFFFF"/>
                </a:solidFill>
                <a:ea typeface="MS PGothic" pitchFamily="34" charset="-128"/>
                <a:cs typeface="Arial" pitchFamily="34" charset="0"/>
              </a:rPr>
              <a:t>ORD</a:t>
            </a:r>
            <a:endParaRPr lang="en-US" sz="900" b="1" dirty="0">
              <a:solidFill>
                <a:srgbClr val="FFFFFF"/>
              </a:solidFill>
              <a:ea typeface="MS PGothic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42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7675" y="2439988"/>
            <a:ext cx="8472488" cy="609600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Implementation Coordination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03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 smtClean="0"/>
              <a:t>AJM-333 coordinating implementation activities for CSS-</a:t>
            </a:r>
            <a:r>
              <a:rPr lang="en-US" sz="2400" dirty="0" err="1" smtClean="0"/>
              <a:t>Wx</a:t>
            </a:r>
            <a:r>
              <a:rPr lang="en-US" sz="2400" dirty="0" smtClean="0"/>
              <a:t> and NWP</a:t>
            </a:r>
          </a:p>
          <a:p>
            <a:pPr lvl="1">
              <a:defRPr/>
            </a:pPr>
            <a:r>
              <a:rPr lang="en-US" sz="2000" dirty="0" smtClean="0"/>
              <a:t>Site surveys </a:t>
            </a:r>
          </a:p>
          <a:p>
            <a:pPr lvl="1">
              <a:defRPr/>
            </a:pPr>
            <a:r>
              <a:rPr lang="en-US" sz="2000" dirty="0" smtClean="0"/>
              <a:t>Site preparation</a:t>
            </a:r>
          </a:p>
          <a:p>
            <a:pPr lvl="1">
              <a:defRPr/>
            </a:pPr>
            <a:r>
              <a:rPr lang="en-US" sz="2000" dirty="0" smtClean="0"/>
              <a:t>and installations</a:t>
            </a:r>
          </a:p>
          <a:p>
            <a:pPr>
              <a:defRPr/>
            </a:pPr>
            <a:r>
              <a:rPr lang="en-US" sz="2400" dirty="0" smtClean="0"/>
              <a:t>Implementation </a:t>
            </a:r>
            <a:r>
              <a:rPr lang="en-US" sz="2400" dirty="0"/>
              <a:t>activities for both Programs may occur at different times for a given site</a:t>
            </a:r>
          </a:p>
          <a:p>
            <a:pPr>
              <a:defRPr/>
            </a:pPr>
            <a:r>
              <a:rPr lang="en-US" sz="2400" dirty="0" smtClean="0"/>
              <a:t>Exploring feasibility of conducting CSS-</a:t>
            </a:r>
            <a:r>
              <a:rPr lang="en-US" sz="2400" dirty="0" err="1" smtClean="0"/>
              <a:t>Wx</a:t>
            </a:r>
            <a:r>
              <a:rPr lang="en-US" sz="2400" dirty="0" smtClean="0"/>
              <a:t> and NWP Site Surveys at the facilities at the same time </a:t>
            </a:r>
          </a:p>
          <a:p>
            <a:pPr>
              <a:defRPr/>
            </a:pPr>
            <a:endParaRPr lang="en-US" sz="2400" dirty="0" smtClean="0"/>
          </a:p>
          <a:p>
            <a:pPr>
              <a:defRPr/>
            </a:pPr>
            <a:endParaRPr lang="en-US" sz="2400" dirty="0" smtClean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Implementation Coordination</a:t>
            </a:r>
          </a:p>
        </p:txBody>
      </p:sp>
    </p:spTree>
    <p:extLst>
      <p:ext uri="{BB962C8B-B14F-4D97-AF65-F5344CB8AC3E}">
        <p14:creationId xmlns:p14="http://schemas.microsoft.com/office/powerpoint/2010/main" val="367392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 smtClean="0"/>
              <a:t>Submit </a:t>
            </a:r>
            <a:r>
              <a:rPr lang="en-US" sz="2000" dirty="0"/>
              <a:t>Needs Assessment Programs (NAP) entries for Engineering Services Support</a:t>
            </a:r>
            <a:endParaRPr lang="en-US" sz="1600" dirty="0"/>
          </a:p>
          <a:p>
            <a:pPr>
              <a:defRPr/>
            </a:pPr>
            <a:r>
              <a:rPr lang="en-US" sz="2000" dirty="0" smtClean="0"/>
              <a:t>Coordinate </a:t>
            </a:r>
            <a:r>
              <a:rPr lang="en-US" sz="2000" dirty="0"/>
              <a:t>with Program Implementation Managers (PIMs)</a:t>
            </a:r>
          </a:p>
          <a:p>
            <a:pPr>
              <a:defRPr/>
            </a:pPr>
            <a:r>
              <a:rPr lang="en-US" sz="2000" dirty="0" smtClean="0"/>
              <a:t>Submit Case Files / NAS Change Proposals (e.g.)</a:t>
            </a:r>
            <a:endParaRPr lang="en-US" sz="2400" dirty="0" smtClean="0"/>
          </a:p>
          <a:p>
            <a:pPr lvl="1">
              <a:defRPr/>
            </a:pPr>
            <a:r>
              <a:rPr lang="en-US" sz="1800" dirty="0" smtClean="0"/>
              <a:t>Connection to Facility Critical Power (Power NCPs)</a:t>
            </a:r>
          </a:p>
          <a:p>
            <a:pPr lvl="1">
              <a:defRPr/>
            </a:pPr>
            <a:r>
              <a:rPr lang="en-US" sz="1800" dirty="0" smtClean="0"/>
              <a:t>Base-lining of requirements (e.g. SSDs, IRDs, WSRDs)</a:t>
            </a:r>
          </a:p>
          <a:p>
            <a:pPr lvl="1">
              <a:defRPr/>
            </a:pPr>
            <a:r>
              <a:rPr lang="en-US" sz="1800" dirty="0" smtClean="0"/>
              <a:t>Key Site Test NAS Change Proposals (NCPs)</a:t>
            </a:r>
          </a:p>
          <a:p>
            <a:pPr>
              <a:defRPr/>
            </a:pPr>
            <a:r>
              <a:rPr lang="en-US" sz="2000" dirty="0"/>
              <a:t>Coordinate completion of applicable items on Operational Integration Board (OIB) Checklist and applicable In Service Review (ISR) Checklists</a:t>
            </a:r>
          </a:p>
          <a:p>
            <a:pPr>
              <a:defRPr/>
            </a:pPr>
            <a:endParaRPr lang="en-US" sz="2200" dirty="0" smtClean="0"/>
          </a:p>
          <a:p>
            <a:pPr marL="0" indent="0">
              <a:buNone/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Implementation Coordination Activities</a:t>
            </a:r>
          </a:p>
        </p:txBody>
      </p:sp>
    </p:spTree>
    <p:extLst>
      <p:ext uri="{BB962C8B-B14F-4D97-AF65-F5344CB8AC3E}">
        <p14:creationId xmlns:p14="http://schemas.microsoft.com/office/powerpoint/2010/main" val="62478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 smtClean="0"/>
              <a:t>Working with Harris and Raytheon on the number of installation teams for CSS-</a:t>
            </a:r>
            <a:r>
              <a:rPr lang="en-US" sz="2000" dirty="0" err="1" smtClean="0"/>
              <a:t>Wx</a:t>
            </a:r>
            <a:r>
              <a:rPr lang="en-US" sz="2000" dirty="0" smtClean="0"/>
              <a:t> and NWP, respectively</a:t>
            </a:r>
          </a:p>
          <a:p>
            <a:pPr lvl="1">
              <a:defRPr/>
            </a:pPr>
            <a:r>
              <a:rPr lang="en-US" sz="1800" dirty="0" smtClean="0"/>
              <a:t>Each Contractor plans on multiple teams to install in parallel at different parts of the country</a:t>
            </a:r>
          </a:p>
          <a:p>
            <a:pPr lvl="2">
              <a:defRPr/>
            </a:pPr>
            <a:r>
              <a:rPr lang="en-US" sz="1600" dirty="0" smtClean="0"/>
              <a:t>Harris: 3 to 4 installation teams</a:t>
            </a:r>
          </a:p>
          <a:p>
            <a:pPr lvl="2">
              <a:defRPr/>
            </a:pPr>
            <a:r>
              <a:rPr lang="en-US" sz="1600" dirty="0" smtClean="0"/>
              <a:t>Raytheon: 3 installation teams</a:t>
            </a:r>
          </a:p>
          <a:p>
            <a:pPr>
              <a:defRPr/>
            </a:pPr>
            <a:r>
              <a:rPr lang="en-US" sz="2000" dirty="0" smtClean="0"/>
              <a:t>Approach is to install CSS-</a:t>
            </a:r>
            <a:r>
              <a:rPr lang="en-US" sz="2000" dirty="0" err="1" smtClean="0"/>
              <a:t>Wx</a:t>
            </a:r>
            <a:r>
              <a:rPr lang="en-US" sz="2000" dirty="0" smtClean="0"/>
              <a:t> equipment at facilities ahead of NWP</a:t>
            </a:r>
            <a:endParaRPr lang="en-US" sz="1600" dirty="0" smtClean="0"/>
          </a:p>
          <a:p>
            <a:pPr>
              <a:defRPr/>
            </a:pPr>
            <a:r>
              <a:rPr lang="en-US" sz="2000" dirty="0" smtClean="0"/>
              <a:t>Coordinate deployment sequence for both CSS-</a:t>
            </a:r>
            <a:r>
              <a:rPr lang="en-US" sz="2000" dirty="0" err="1" smtClean="0"/>
              <a:t>Wx</a:t>
            </a:r>
            <a:r>
              <a:rPr lang="en-US" sz="2000" dirty="0" smtClean="0"/>
              <a:t> and NWP</a:t>
            </a:r>
          </a:p>
          <a:p>
            <a:pPr>
              <a:defRPr/>
            </a:pPr>
            <a:r>
              <a:rPr lang="en-US" sz="2000" dirty="0" smtClean="0"/>
              <a:t>Install at Key Site Systems</a:t>
            </a:r>
          </a:p>
          <a:p>
            <a:pPr>
              <a:defRPr/>
            </a:pPr>
            <a:r>
              <a:rPr lang="en-US" sz="2000" dirty="0" smtClean="0"/>
              <a:t>Deploy systems at remainder of sites</a:t>
            </a:r>
          </a:p>
          <a:p>
            <a:pPr>
              <a:defRPr/>
            </a:pPr>
            <a:r>
              <a:rPr lang="en-US" sz="2000" dirty="0" smtClean="0"/>
              <a:t>Each Vendor will utilize multiple deployment teams </a:t>
            </a:r>
          </a:p>
          <a:p>
            <a:pPr marL="0" indent="0">
              <a:buNone/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Installation Activities</a:t>
            </a:r>
          </a:p>
        </p:txBody>
      </p:sp>
    </p:spTree>
    <p:extLst>
      <p:ext uri="{BB962C8B-B14F-4D97-AF65-F5344CB8AC3E}">
        <p14:creationId xmlns:p14="http://schemas.microsoft.com/office/powerpoint/2010/main" val="16026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 smtClean="0"/>
              <a:t>CSS-</a:t>
            </a:r>
            <a:r>
              <a:rPr lang="en-US" sz="2000" dirty="0" err="1" smtClean="0"/>
              <a:t>Wx</a:t>
            </a:r>
            <a:r>
              <a:rPr lang="en-US" sz="2000" dirty="0" smtClean="0"/>
              <a:t> and NWP Programs are conducting transition planning</a:t>
            </a:r>
          </a:p>
          <a:p>
            <a:pPr lvl="1">
              <a:defRPr/>
            </a:pPr>
            <a:r>
              <a:rPr lang="en-US" sz="1800" dirty="0" smtClean="0"/>
              <a:t>Minimize impact to users during implementation / transition</a:t>
            </a:r>
          </a:p>
          <a:p>
            <a:pPr lvl="1">
              <a:defRPr/>
            </a:pPr>
            <a:r>
              <a:rPr lang="en-US" sz="1800" dirty="0" smtClean="0"/>
              <a:t>Transition users from legacy weather systems to </a:t>
            </a:r>
            <a:r>
              <a:rPr lang="en-US" sz="1800" dirty="0" err="1" smtClean="0"/>
              <a:t>NextGen</a:t>
            </a:r>
            <a:endParaRPr lang="en-US" sz="1800" dirty="0"/>
          </a:p>
          <a:p>
            <a:pPr>
              <a:defRPr/>
            </a:pPr>
            <a:r>
              <a:rPr lang="en-US" sz="2000" dirty="0"/>
              <a:t>As part of the CSS-</a:t>
            </a:r>
            <a:r>
              <a:rPr lang="en-US" sz="2000" dirty="0" err="1"/>
              <a:t>Wx</a:t>
            </a:r>
            <a:r>
              <a:rPr lang="en-US" sz="2000" dirty="0"/>
              <a:t> and NWP Implementation, the systems will need to co-exist with legacy for a period of time</a:t>
            </a:r>
          </a:p>
          <a:p>
            <a:pPr>
              <a:defRPr/>
            </a:pPr>
            <a:r>
              <a:rPr lang="en-US" sz="2000" dirty="0"/>
              <a:t>Dual Operations will occur as much as possible during transition </a:t>
            </a:r>
            <a:r>
              <a:rPr lang="en-US" sz="2000" dirty="0" smtClean="0"/>
              <a:t>period</a:t>
            </a:r>
            <a:endParaRPr lang="en-US" sz="2000" dirty="0"/>
          </a:p>
          <a:p>
            <a:pPr lvl="1">
              <a:defRPr/>
            </a:pPr>
            <a:r>
              <a:rPr lang="en-US" sz="1800" dirty="0"/>
              <a:t>Acquisition of information  from data sources will occur simultaneously </a:t>
            </a:r>
            <a:endParaRPr lang="en-US" sz="1800" dirty="0" smtClean="0"/>
          </a:p>
          <a:p>
            <a:pPr lvl="2">
              <a:defRPr/>
            </a:pPr>
            <a:r>
              <a:rPr lang="en-US" sz="1600" dirty="0"/>
              <a:t>e</a:t>
            </a:r>
            <a:r>
              <a:rPr lang="en-US" sz="1600" dirty="0" smtClean="0"/>
              <a:t>.g., NEXRAD, TDWR</a:t>
            </a:r>
          </a:p>
          <a:p>
            <a:pPr lvl="1">
              <a:defRPr/>
            </a:pPr>
            <a:r>
              <a:rPr lang="en-US" sz="1800" dirty="0"/>
              <a:t>Display of Information</a:t>
            </a:r>
          </a:p>
          <a:p>
            <a:pPr lvl="2">
              <a:defRPr/>
            </a:pPr>
            <a:r>
              <a:rPr lang="en-US" sz="1600" dirty="0"/>
              <a:t>Legacy Weather Displays along with AWDs</a:t>
            </a:r>
          </a:p>
          <a:p>
            <a:pPr lvl="2">
              <a:defRPr/>
            </a:pPr>
            <a:endParaRPr lang="en-US" sz="1000" dirty="0" smtClean="0"/>
          </a:p>
          <a:p>
            <a:pPr marL="0" indent="0">
              <a:buNone/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Transition Planning</a:t>
            </a:r>
          </a:p>
        </p:txBody>
      </p:sp>
    </p:spTree>
    <p:extLst>
      <p:ext uri="{BB962C8B-B14F-4D97-AF65-F5344CB8AC3E}">
        <p14:creationId xmlns:p14="http://schemas.microsoft.com/office/powerpoint/2010/main" val="116120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 smtClean="0"/>
              <a:t>CSS-</a:t>
            </a:r>
            <a:r>
              <a:rPr lang="en-US" sz="3600" dirty="0" err="1" smtClean="0"/>
              <a:t>Wx</a:t>
            </a:r>
            <a:r>
              <a:rPr lang="en-US" sz="3600" dirty="0" smtClean="0"/>
              <a:t> </a:t>
            </a:r>
            <a:r>
              <a:rPr lang="en-US" sz="3600" dirty="0"/>
              <a:t>and NWP Key </a:t>
            </a:r>
            <a:r>
              <a:rPr lang="en-US" sz="3600" dirty="0" smtClean="0"/>
              <a:t>Sites</a:t>
            </a:r>
            <a:endParaRPr lang="en-US" sz="36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07272848"/>
              </p:ext>
            </p:extLst>
          </p:nvPr>
        </p:nvGraphicFramePr>
        <p:xfrm>
          <a:off x="487680" y="1082040"/>
          <a:ext cx="7890235" cy="4474131"/>
        </p:xfrm>
        <a:graphic>
          <a:graphicData uri="http://schemas.openxmlformats.org/drawingml/2006/table">
            <a:tbl>
              <a:tblPr firstRow="1" firstCol="1" bandRow="1"/>
              <a:tblGrid>
                <a:gridCol w="1508288"/>
                <a:gridCol w="2224726"/>
                <a:gridCol w="1093509"/>
                <a:gridCol w="1357460"/>
                <a:gridCol w="857839"/>
                <a:gridCol w="848413"/>
              </a:tblGrid>
              <a:tr h="65973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Key Site Locations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Facility Type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CSS-Wx Key Sites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NWP Key Sites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2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Area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Facility Name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Node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Processor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AWD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Atlanta Area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Atlanta NEMC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NEMC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 Node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Domain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Atlanta TRACON (A80)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TRACON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 Node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Terminal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Atlanta ARTCC (ZTL)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ARTCC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 Node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Atlanta Tower (ATL)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ATCT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5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Dekalb-Peachtree Tower (PDK)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ATCT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Salt Lake City Area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Salt Lake City NEMC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NEMC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 Node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Domain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Salt Lake City TRACON (S56)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TRACON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 Node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Terminal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Salt Lake City ARTCC (ZLC)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ARTCC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 Node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Salt Lake City Tower (SLC)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ATCT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New York Area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New York ARTCC (ZNY)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ARTCC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 Node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Central Florida Area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9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Central Florida TRACON (F11)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TRACON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 Node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Terminal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Jacksonville ARTCC (ZJX)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ARTCC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 Node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Tampa Tower (TPA)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ATCT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Orlando Tower (MCO)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ATCT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9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Daytona Beach Tower (DAB)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ATCT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Fort Myers Tower (RSW)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ATCT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Sanford Tower (SFB)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ATCT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3633" y="5602424"/>
            <a:ext cx="4509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NOTE:  Key Sites are identified in Green Highlights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45970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934" y="315913"/>
            <a:ext cx="8498515" cy="609600"/>
          </a:xfrm>
        </p:spPr>
        <p:txBody>
          <a:bodyPr/>
          <a:lstStyle/>
          <a:p>
            <a:r>
              <a:rPr lang="en-US" sz="3200" dirty="0" smtClean="0"/>
              <a:t>CSS-</a:t>
            </a:r>
            <a:r>
              <a:rPr lang="en-US" sz="3200" dirty="0" err="1" smtClean="0"/>
              <a:t>Wx</a:t>
            </a:r>
            <a:r>
              <a:rPr lang="en-US" sz="3200" dirty="0" smtClean="0"/>
              <a:t> and NWP Combined Rack Count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899" y="1457109"/>
            <a:ext cx="8553451" cy="4743666"/>
          </a:xfrm>
        </p:spPr>
        <p:txBody>
          <a:bodyPr/>
          <a:lstStyle/>
          <a:p>
            <a:pPr lvl="1">
              <a:buFont typeface="Arial" pitchFamily="34" charset="0"/>
              <a:buChar char="•"/>
            </a:pPr>
            <a:r>
              <a:rPr lang="en-US" sz="2000" b="1" dirty="0" smtClean="0"/>
              <a:t>Central Node – 4 to 6 Racks</a:t>
            </a:r>
          </a:p>
          <a:p>
            <a:pPr lvl="1">
              <a:buNone/>
            </a:pPr>
            <a:endParaRPr lang="en-US" sz="1200" b="1" dirty="0" smtClean="0"/>
          </a:p>
          <a:p>
            <a:pPr lvl="2">
              <a:buFont typeface="Arial" pitchFamily="34" charset="0"/>
              <a:buChar char="•"/>
            </a:pPr>
            <a:r>
              <a:rPr lang="en-US" b="1" dirty="0" smtClean="0"/>
              <a:t>ARTCC – 2 Racks</a:t>
            </a:r>
          </a:p>
          <a:p>
            <a:pPr lvl="1">
              <a:buNone/>
            </a:pPr>
            <a:endParaRPr lang="en-US" sz="1200" b="1" dirty="0" smtClean="0"/>
          </a:p>
          <a:p>
            <a:pPr lvl="3">
              <a:buFont typeface="Arial" pitchFamily="34" charset="0"/>
              <a:buChar char="•"/>
            </a:pPr>
            <a:r>
              <a:rPr lang="en-US" sz="2000" b="1" dirty="0" smtClean="0"/>
              <a:t>ATCSCC – 1 Rack</a:t>
            </a:r>
          </a:p>
          <a:p>
            <a:pPr lvl="3">
              <a:buNone/>
            </a:pPr>
            <a:endParaRPr lang="en-US" sz="1200" b="1" dirty="0" smtClean="0"/>
          </a:p>
          <a:p>
            <a:pPr lvl="4">
              <a:buFont typeface="Arial" pitchFamily="34" charset="0"/>
              <a:buChar char="•"/>
            </a:pPr>
            <a:r>
              <a:rPr lang="en-US" sz="2000" b="1" dirty="0" smtClean="0"/>
              <a:t>TRACON – 2 Racks</a:t>
            </a:r>
          </a:p>
          <a:p>
            <a:pPr lvl="3">
              <a:buNone/>
            </a:pPr>
            <a:endParaRPr lang="en-US" sz="1200" b="1" dirty="0" smtClean="0"/>
          </a:p>
          <a:p>
            <a:pPr lvl="5">
              <a:buFont typeface="Arial" pitchFamily="34" charset="0"/>
              <a:buChar char="•"/>
            </a:pPr>
            <a:r>
              <a:rPr lang="en-US" sz="2000" b="1" dirty="0" smtClean="0"/>
              <a:t>WJHTC\PSF – 4\4 Racks</a:t>
            </a:r>
          </a:p>
          <a:p>
            <a:pPr lvl="5">
              <a:buNone/>
            </a:pPr>
            <a:endParaRPr lang="en-US" sz="1200" b="1" dirty="0" smtClean="0"/>
          </a:p>
          <a:p>
            <a:pPr lvl="6">
              <a:buFont typeface="Arial" pitchFamily="34" charset="0"/>
              <a:buChar char="•"/>
            </a:pPr>
            <a:r>
              <a:rPr lang="en-US" sz="2000" b="1" dirty="0" smtClean="0"/>
              <a:t>CERAP – 1 Rack</a:t>
            </a:r>
          </a:p>
          <a:p>
            <a:pPr lvl="1">
              <a:buNone/>
            </a:pPr>
            <a:endParaRPr lang="en-US" sz="1200" b="1" dirty="0" smtClean="0"/>
          </a:p>
          <a:p>
            <a:pPr lvl="7">
              <a:buFont typeface="Arial" pitchFamily="34" charset="0"/>
              <a:buChar char="•"/>
            </a:pPr>
            <a:r>
              <a:rPr lang="en-US" sz="2000" b="1" dirty="0" smtClean="0"/>
              <a:t>CERAP, San Juan – 2 Racks</a:t>
            </a:r>
            <a:endParaRPr lang="en-US" sz="2000" b="1" dirty="0"/>
          </a:p>
          <a:p>
            <a:pPr>
              <a:buNone/>
            </a:pPr>
            <a:r>
              <a:rPr lang="en-US" sz="2000" dirty="0" smtClean="0"/>
              <a:t>				</a:t>
            </a:r>
            <a:endParaRPr lang="en-US" sz="1600" dirty="0" smtClean="0"/>
          </a:p>
          <a:p>
            <a:pPr marL="342900" lvl="5" indent="-342900" eaLnBrk="0" hangingPunct="0">
              <a:buNone/>
            </a:pPr>
            <a:r>
              <a:rPr lang="en-US" sz="2000" dirty="0" smtClean="0"/>
              <a:t>				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963" y="2467925"/>
            <a:ext cx="1714501" cy="3514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9275" y="1339660"/>
            <a:ext cx="32670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6921988" y="3831707"/>
            <a:ext cx="2086138" cy="1448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 </a:t>
            </a:r>
            <a:r>
              <a:rPr lang="en-US" sz="1400" dirty="0" smtClean="0"/>
              <a:t>Equipment at:</a:t>
            </a:r>
          </a:p>
          <a:p>
            <a:pPr lvl="1"/>
            <a:r>
              <a:rPr lang="en-US" sz="1400" dirty="0" smtClean="0"/>
              <a:t>2 NEMCs</a:t>
            </a:r>
          </a:p>
          <a:p>
            <a:pPr lvl="1"/>
            <a:r>
              <a:rPr lang="en-US" sz="1400" dirty="0" smtClean="0"/>
              <a:t>21 ARTCCs,</a:t>
            </a:r>
          </a:p>
          <a:p>
            <a:pPr lvl="1"/>
            <a:r>
              <a:rPr lang="en-US" sz="1400" dirty="0" smtClean="0"/>
              <a:t> 3 CERAPs</a:t>
            </a:r>
          </a:p>
          <a:p>
            <a:pPr lvl="1"/>
            <a:r>
              <a:rPr lang="en-US" sz="1400" dirty="0" smtClean="0"/>
              <a:t>33 TRACONs</a:t>
            </a:r>
          </a:p>
          <a:p>
            <a:pPr lvl="1"/>
            <a:r>
              <a:rPr lang="en-US" sz="1400" dirty="0" smtClean="0"/>
              <a:t>ATCSCC</a:t>
            </a:r>
            <a:endParaRPr lang="en-US" sz="1400" dirty="0"/>
          </a:p>
        </p:txBody>
      </p:sp>
      <p:sp>
        <p:nvSpPr>
          <p:cNvPr id="4" name="TextBox 3"/>
          <p:cNvSpPr txBox="1"/>
          <p:nvPr/>
        </p:nvSpPr>
        <p:spPr bwMode="auto">
          <a:xfrm>
            <a:off x="1802464" y="5621617"/>
            <a:ext cx="541205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1200" b="1" dirty="0" smtClean="0"/>
              <a:t>Note: Quantities are subject to change based on Critical Design Review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6120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42" y="826770"/>
            <a:ext cx="1208771" cy="52816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0" y="88779"/>
            <a:ext cx="8539099" cy="727969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CSS-</a:t>
            </a:r>
            <a:r>
              <a:rPr lang="en-US" sz="3200" dirty="0" err="1" smtClean="0">
                <a:solidFill>
                  <a:srgbClr val="002060"/>
                </a:solidFill>
              </a:rPr>
              <a:t>Wx</a:t>
            </a:r>
            <a:r>
              <a:rPr lang="en-US" sz="3200" dirty="0" smtClean="0">
                <a:solidFill>
                  <a:srgbClr val="002060"/>
                </a:solidFill>
              </a:rPr>
              <a:t> Central Site Hardware – Rack 1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893094" y="2020812"/>
            <a:ext cx="6858000" cy="399613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CSS-Wx Switch_C</a:t>
            </a:r>
          </a:p>
          <a:p>
            <a:r>
              <a:rPr lang="en-US" sz="1800" dirty="0" smtClean="0"/>
              <a:t>Hardware:</a:t>
            </a:r>
            <a:r>
              <a:rPr lang="en-US" sz="1800" b="0" dirty="0" smtClean="0"/>
              <a:t>	Cisco Nexus 9300 Switch (N9K-C9372PX)</a:t>
            </a:r>
          </a:p>
          <a:p>
            <a:r>
              <a:rPr lang="en-US" sz="1800" dirty="0" smtClean="0"/>
              <a:t>Quantity:	</a:t>
            </a:r>
            <a:r>
              <a:rPr lang="en-US" sz="1800" b="0" dirty="0" smtClean="0"/>
              <a:t>2</a:t>
            </a:r>
          </a:p>
          <a:p>
            <a:r>
              <a:rPr lang="en-US" sz="1800" dirty="0" smtClean="0"/>
              <a:t>Features:</a:t>
            </a:r>
          </a:p>
          <a:p>
            <a:pPr defTabSz="400050"/>
            <a:r>
              <a:rPr lang="en-US" sz="1800" b="0" dirty="0" smtClean="0"/>
              <a:t>48 	- 10G SFP+ Ports</a:t>
            </a:r>
          </a:p>
          <a:p>
            <a:pPr defTabSz="400050"/>
            <a:r>
              <a:rPr lang="en-US" sz="1800" b="0" dirty="0" smtClean="0"/>
              <a:t>6 	- 40G QSFP+ Ports</a:t>
            </a:r>
          </a:p>
          <a:p>
            <a:pPr defTabSz="400050"/>
            <a:r>
              <a:rPr lang="en-US" sz="1800" b="0" dirty="0" smtClean="0"/>
              <a:t>Cisco Virtual PortChannel (vPC)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800" b="0" dirty="0" smtClean="0"/>
              <a:t>Both switches to look and function as one switch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800" b="0" dirty="0" smtClean="0"/>
              <a:t>When redundant connections are present and configured, bandwidth is doubled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800" b="0" dirty="0" smtClean="0"/>
              <a:t>In event of failure, remaining switch handles full communications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endParaRPr lang="en-US" sz="1800" b="0" dirty="0" smtClean="0"/>
          </a:p>
          <a:p>
            <a:endParaRPr lang="en-US" sz="1800" b="0" dirty="0" smtClean="0"/>
          </a:p>
          <a:p>
            <a:endParaRPr lang="en-US" sz="1800" b="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094" y="981144"/>
            <a:ext cx="6858000" cy="83463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V="1">
            <a:off x="1464469" y="981145"/>
            <a:ext cx="428625" cy="13455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464469" y="1478060"/>
            <a:ext cx="428625" cy="3377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541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xtGen foundational, Transformational, and Implementation programs." title="Background Image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88247" y="210478"/>
            <a:ext cx="8472488" cy="609600"/>
          </a:xfrm>
        </p:spPr>
        <p:txBody>
          <a:bodyPr/>
          <a:lstStyle/>
          <a:p>
            <a:r>
              <a:rPr lang="en-US" sz="3600" dirty="0"/>
              <a:t>Delivering NextGen Improvements</a:t>
            </a:r>
          </a:p>
        </p:txBody>
      </p:sp>
      <p:sp>
        <p:nvSpPr>
          <p:cNvPr id="3" name="Text Box 34"/>
          <p:cNvSpPr txBox="1">
            <a:spLocks noChangeArrowheads="1"/>
          </p:cNvSpPr>
          <p:nvPr/>
        </p:nvSpPr>
        <p:spPr bwMode="white">
          <a:xfrm>
            <a:off x="888024" y="1008235"/>
            <a:ext cx="271219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C0504D"/>
              </a:buClr>
              <a:buFont typeface="Wingdings" pitchFamily="2" charset="2"/>
              <a:buNone/>
            </a:pPr>
            <a:r>
              <a:rPr lang="en-US" sz="1600" b="1" dirty="0">
                <a:solidFill>
                  <a:srgbClr val="1D2F68"/>
                </a:solidFill>
                <a:latin typeface="Arial" charset="0"/>
                <a:cs typeface="Arial" charset="0"/>
              </a:rPr>
              <a:t>Legacy System</a:t>
            </a:r>
          </a:p>
        </p:txBody>
      </p:sp>
      <p:sp>
        <p:nvSpPr>
          <p:cNvPr id="4" name="Text Box 38"/>
          <p:cNvSpPr txBox="1">
            <a:spLocks noChangeArrowheads="1"/>
          </p:cNvSpPr>
          <p:nvPr/>
        </p:nvSpPr>
        <p:spPr bwMode="white">
          <a:xfrm>
            <a:off x="5158246" y="1009823"/>
            <a:ext cx="2219325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C0504D"/>
              </a:buClr>
              <a:buFont typeface="Wingdings" pitchFamily="2" charset="2"/>
              <a:buNone/>
            </a:pPr>
            <a:r>
              <a:rPr lang="en-US" sz="1600" b="1" dirty="0">
                <a:solidFill>
                  <a:srgbClr val="1D2F68"/>
                </a:solidFill>
                <a:latin typeface="Arial" charset="0"/>
                <a:cs typeface="Arial" charset="0"/>
              </a:rPr>
              <a:t>NextGen</a:t>
            </a:r>
          </a:p>
        </p:txBody>
      </p:sp>
      <p:sp>
        <p:nvSpPr>
          <p:cNvPr id="5" name="Text Box 41"/>
          <p:cNvSpPr txBox="1">
            <a:spLocks noChangeArrowheads="1"/>
          </p:cNvSpPr>
          <p:nvPr/>
        </p:nvSpPr>
        <p:spPr bwMode="white">
          <a:xfrm>
            <a:off x="2863" y="1276261"/>
            <a:ext cx="369887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Radar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Inefficient Routes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Voice Communications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Disparate Information 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Fragmented  Weather Forecasting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Weather Restricted Visibility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Forensic Safety Systems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Nationwide Focus</a:t>
            </a:r>
          </a:p>
        </p:txBody>
      </p:sp>
      <p:sp>
        <p:nvSpPr>
          <p:cNvPr id="6" name="Text Box 42"/>
          <p:cNvSpPr txBox="1">
            <a:spLocks noChangeArrowheads="1"/>
          </p:cNvSpPr>
          <p:nvPr/>
        </p:nvSpPr>
        <p:spPr bwMode="white">
          <a:xfrm>
            <a:off x="5082863" y="1276261"/>
            <a:ext cx="356076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Satellite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Performance Based Navigation (fuel savings)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Voice &amp; Digital Communications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Automated Decision Support Tools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Integrated Weather Information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Improved Access in Low Visibility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Prognostic Safety Systems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Focus on Congested Metroplexes</a:t>
            </a:r>
          </a:p>
        </p:txBody>
      </p:sp>
      <p:sp>
        <p:nvSpPr>
          <p:cNvPr id="21" name="Line 15" descr="line" title="Decorative Element"/>
          <p:cNvSpPr>
            <a:spLocks noChangeShapeType="1"/>
          </p:cNvSpPr>
          <p:nvPr/>
        </p:nvSpPr>
        <p:spPr bwMode="auto">
          <a:xfrm>
            <a:off x="1491198" y="1328660"/>
            <a:ext cx="2120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Line 15" descr="Line" title="Decorative Element"/>
          <p:cNvSpPr>
            <a:spLocks noChangeShapeType="1"/>
          </p:cNvSpPr>
          <p:nvPr/>
        </p:nvSpPr>
        <p:spPr bwMode="auto">
          <a:xfrm>
            <a:off x="5159063" y="1325664"/>
            <a:ext cx="2120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AutoShape 9" descr="right facing arrow" title="Decorative Element"/>
          <p:cNvSpPr>
            <a:spLocks noChangeAspect="1" noChangeArrowheads="1"/>
          </p:cNvSpPr>
          <p:nvPr/>
        </p:nvSpPr>
        <p:spPr bwMode="auto">
          <a:xfrm>
            <a:off x="4065265" y="1375732"/>
            <a:ext cx="647694" cy="1177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AutoShape 9" descr="right facing arrow" title="Decorative Element"/>
          <p:cNvSpPr>
            <a:spLocks noChangeAspect="1" noChangeArrowheads="1"/>
          </p:cNvSpPr>
          <p:nvPr/>
        </p:nvSpPr>
        <p:spPr bwMode="auto">
          <a:xfrm>
            <a:off x="4065265" y="1542902"/>
            <a:ext cx="647694" cy="1177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AutoShape 9" descr="right facing arrow" title="Decorative Element"/>
          <p:cNvSpPr>
            <a:spLocks noChangeAspect="1" noChangeArrowheads="1"/>
          </p:cNvSpPr>
          <p:nvPr/>
        </p:nvSpPr>
        <p:spPr bwMode="auto">
          <a:xfrm>
            <a:off x="4065265" y="1732711"/>
            <a:ext cx="647694" cy="1177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AutoShape 9" descr="right facing arrow" title="Decorative Element"/>
          <p:cNvSpPr>
            <a:spLocks noChangeAspect="1" noChangeArrowheads="1"/>
          </p:cNvSpPr>
          <p:nvPr/>
        </p:nvSpPr>
        <p:spPr bwMode="auto">
          <a:xfrm>
            <a:off x="4065265" y="1923762"/>
            <a:ext cx="647694" cy="1177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AutoShape 9" descr="right facing arrow" title="Decorative Element"/>
          <p:cNvSpPr>
            <a:spLocks noChangeAspect="1" noChangeArrowheads="1"/>
          </p:cNvSpPr>
          <p:nvPr/>
        </p:nvSpPr>
        <p:spPr bwMode="auto">
          <a:xfrm>
            <a:off x="4065265" y="2097032"/>
            <a:ext cx="647694" cy="1177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AutoShape 9" descr="right facing arrow" title="Decorative Element"/>
          <p:cNvSpPr>
            <a:spLocks noChangeAspect="1" noChangeArrowheads="1"/>
          </p:cNvSpPr>
          <p:nvPr/>
        </p:nvSpPr>
        <p:spPr bwMode="auto">
          <a:xfrm>
            <a:off x="4065265" y="2285012"/>
            <a:ext cx="647694" cy="1177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AutoShape 9" descr="right facing arrow" title="Decorative Element"/>
          <p:cNvSpPr>
            <a:spLocks noChangeAspect="1" noChangeArrowheads="1"/>
          </p:cNvSpPr>
          <p:nvPr/>
        </p:nvSpPr>
        <p:spPr bwMode="auto">
          <a:xfrm>
            <a:off x="4065265" y="2475938"/>
            <a:ext cx="647694" cy="1177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AutoShape 9" descr="right facing arrow" title="Decorative Element"/>
          <p:cNvSpPr>
            <a:spLocks noChangeAspect="1" noChangeArrowheads="1"/>
          </p:cNvSpPr>
          <p:nvPr/>
        </p:nvSpPr>
        <p:spPr bwMode="auto">
          <a:xfrm>
            <a:off x="4065265" y="2647594"/>
            <a:ext cx="647694" cy="1177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3266" y="6611779"/>
            <a:ext cx="85774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AE13CAE-1740-4A80-8C3E-8F8A7440AB44}" type="slidenum">
              <a:rPr lang="en-US" sz="1000" b="1" smtClean="0">
                <a:solidFill>
                  <a:schemeClr val="bg1"/>
                </a:solidFill>
              </a:rPr>
              <a:pPr algn="r"/>
              <a:t>3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12843" y="3032013"/>
            <a:ext cx="57183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u="sng" dirty="0">
                <a:hlinkClick r:id="rId4"/>
              </a:rPr>
              <a:t>https://www.faa.gov/nextgen/programs</a:t>
            </a:r>
            <a:endParaRPr lang="en-US" sz="1600" dirty="0"/>
          </a:p>
        </p:txBody>
      </p:sp>
      <p:sp>
        <p:nvSpPr>
          <p:cNvPr id="20" name="Oval 19"/>
          <p:cNvSpPr/>
          <p:nvPr/>
        </p:nvSpPr>
        <p:spPr bwMode="auto">
          <a:xfrm>
            <a:off x="7063409" y="4631635"/>
            <a:ext cx="821635" cy="457200"/>
          </a:xfrm>
          <a:prstGeom prst="ellipse">
            <a:avLst/>
          </a:prstGeom>
          <a:noFill/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5572540" y="5059018"/>
            <a:ext cx="960783" cy="457200"/>
          </a:xfrm>
          <a:prstGeom prst="ellipse">
            <a:avLst/>
          </a:prstGeom>
          <a:noFill/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19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592" y="930910"/>
            <a:ext cx="6858000" cy="8442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442" y="786130"/>
            <a:ext cx="1208771" cy="52816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0" y="88779"/>
            <a:ext cx="8340979" cy="727969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CSS-</a:t>
            </a:r>
            <a:r>
              <a:rPr lang="en-US" sz="3200" dirty="0" err="1" smtClean="0">
                <a:solidFill>
                  <a:srgbClr val="002060"/>
                </a:solidFill>
              </a:rPr>
              <a:t>Wx</a:t>
            </a:r>
            <a:r>
              <a:rPr lang="en-US" sz="3200" dirty="0" smtClean="0">
                <a:solidFill>
                  <a:srgbClr val="002060"/>
                </a:solidFill>
              </a:rPr>
              <a:t> Central Site Hardware – Rack 1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893094" y="2071612"/>
            <a:ext cx="6858000" cy="399613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Fabric Interconnect</a:t>
            </a:r>
          </a:p>
          <a:p>
            <a:r>
              <a:rPr lang="en-US" sz="1800" dirty="0" smtClean="0"/>
              <a:t>Hardware:</a:t>
            </a:r>
            <a:r>
              <a:rPr lang="en-US" sz="1800" b="0" dirty="0" smtClean="0"/>
              <a:t>	Cisco UCS Fabric Interconnect (UCS-FI-6248PUP)</a:t>
            </a:r>
          </a:p>
          <a:p>
            <a:r>
              <a:rPr lang="en-US" sz="1800" dirty="0" smtClean="0"/>
              <a:t>Quantity:	</a:t>
            </a:r>
            <a:r>
              <a:rPr lang="en-US" sz="1800" b="0" dirty="0" smtClean="0"/>
              <a:t>2</a:t>
            </a:r>
          </a:p>
          <a:p>
            <a:r>
              <a:rPr lang="en-US" sz="1800" dirty="0" smtClean="0"/>
              <a:t>Features:</a:t>
            </a:r>
          </a:p>
          <a:p>
            <a:pPr defTabSz="400050"/>
            <a:r>
              <a:rPr lang="en-US" sz="1800" b="0" dirty="0" smtClean="0"/>
              <a:t>32 	- Unified Ports</a:t>
            </a:r>
          </a:p>
          <a:p>
            <a:pPr defTabSz="400050"/>
            <a:r>
              <a:rPr lang="en-US" sz="1800" b="0" dirty="0" smtClean="0"/>
              <a:t>Combines Communication and Storage traffic over redundant paired 40G connections</a:t>
            </a:r>
          </a:p>
          <a:p>
            <a:pPr defTabSz="400050"/>
            <a:r>
              <a:rPr lang="en-US" sz="1800" b="0" dirty="0" smtClean="0"/>
              <a:t>Cisco UCS Manager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800" b="0" dirty="0" smtClean="0"/>
              <a:t>Allows for full configuration of all connected servers</a:t>
            </a:r>
          </a:p>
          <a:p>
            <a:pPr marL="573088" lvl="1" indent="-342900" defTabSz="400050"/>
            <a:r>
              <a:rPr lang="en-US" sz="1800" dirty="0" smtClean="0"/>
              <a:t>BIOS, Firmware, UUIDs, WWIDs, etc…</a:t>
            </a:r>
            <a:endParaRPr lang="en-US" sz="1800" b="0" dirty="0" smtClean="0"/>
          </a:p>
          <a:p>
            <a:pPr marL="342900" indent="-342900" defTabSz="400050">
              <a:buFont typeface="Arial" panose="020B0604020202020204" pitchFamily="34" charset="0"/>
              <a:buChar char="•"/>
            </a:pPr>
            <a:endParaRPr lang="en-US" sz="1800" b="0" dirty="0" smtClean="0"/>
          </a:p>
          <a:p>
            <a:endParaRPr lang="en-US" sz="1800" b="0" dirty="0" smtClean="0"/>
          </a:p>
          <a:p>
            <a:endParaRPr lang="en-US" sz="1800" b="0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4469" y="940506"/>
            <a:ext cx="428625" cy="6178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464469" y="1775135"/>
            <a:ext cx="428625" cy="7972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25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42" y="857250"/>
            <a:ext cx="1208771" cy="52816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094" y="1011627"/>
            <a:ext cx="6858000" cy="16029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0" y="88779"/>
            <a:ext cx="8397653" cy="727969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CSS-</a:t>
            </a:r>
            <a:r>
              <a:rPr lang="en-US" sz="3200" dirty="0" err="1" smtClean="0">
                <a:solidFill>
                  <a:srgbClr val="002060"/>
                </a:solidFill>
              </a:rPr>
              <a:t>Wx</a:t>
            </a:r>
            <a:r>
              <a:rPr lang="en-US" sz="3200" dirty="0" smtClean="0">
                <a:solidFill>
                  <a:srgbClr val="002060"/>
                </a:solidFill>
              </a:rPr>
              <a:t> Central Site </a:t>
            </a:r>
            <a:r>
              <a:rPr lang="en-US" sz="3200" dirty="0">
                <a:solidFill>
                  <a:srgbClr val="002060"/>
                </a:solidFill>
              </a:rPr>
              <a:t>Hardware – Rack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893094" y="2911040"/>
            <a:ext cx="6858000" cy="3227825"/>
          </a:xfrm>
        </p:spPr>
        <p:txBody>
          <a:bodyPr>
            <a:normAutofit/>
          </a:bodyPr>
          <a:lstStyle/>
          <a:p>
            <a:r>
              <a:rPr lang="en-US" sz="1800" dirty="0" smtClean="0"/>
              <a:t>Storage Node</a:t>
            </a:r>
          </a:p>
          <a:p>
            <a:r>
              <a:rPr lang="en-US" sz="1800" dirty="0" smtClean="0"/>
              <a:t>Hardware:</a:t>
            </a:r>
            <a:r>
              <a:rPr lang="en-US" sz="1800" b="0" dirty="0" smtClean="0"/>
              <a:t>	Cisco UCS C240 M4 </a:t>
            </a:r>
            <a:r>
              <a:rPr lang="en-US" sz="1800" b="0" dirty="0"/>
              <a:t>(UCSC-C240-M4L)</a:t>
            </a:r>
            <a:endParaRPr lang="en-US" sz="1800" b="0" dirty="0" smtClean="0"/>
          </a:p>
          <a:p>
            <a:r>
              <a:rPr lang="en-US" sz="1800" dirty="0" smtClean="0"/>
              <a:t>Quantity:	</a:t>
            </a:r>
            <a:r>
              <a:rPr lang="en-US" sz="1800" b="0" dirty="0"/>
              <a:t>5</a:t>
            </a:r>
            <a:r>
              <a:rPr lang="en-US" sz="1800" b="0" dirty="0" smtClean="0"/>
              <a:t> (1-to-n architecture allows for future growth)</a:t>
            </a:r>
          </a:p>
          <a:p>
            <a:r>
              <a:rPr lang="en-US" sz="1800" dirty="0" smtClean="0"/>
              <a:t>Features:</a:t>
            </a:r>
          </a:p>
          <a:p>
            <a:pPr defTabSz="400050"/>
            <a:r>
              <a:rPr lang="en-US" sz="1800" b="0" dirty="0" smtClean="0"/>
              <a:t>CPU	- Two </a:t>
            </a:r>
            <a:r>
              <a:rPr lang="en-US" sz="1800" b="0" dirty="0"/>
              <a:t>6</a:t>
            </a:r>
            <a:r>
              <a:rPr lang="en-US" sz="1800" b="0" dirty="0" smtClean="0"/>
              <a:t>-core 1.90 GHz Intel Haswell (E5-2609)</a:t>
            </a:r>
          </a:p>
          <a:p>
            <a:pPr defTabSz="400050"/>
            <a:r>
              <a:rPr lang="en-US" sz="1800" b="0" dirty="0" smtClean="0"/>
              <a:t>RAM	- 96 GB</a:t>
            </a:r>
          </a:p>
          <a:p>
            <a:pPr defTabSz="400050"/>
            <a:r>
              <a:rPr lang="en-US" sz="1800" b="0" dirty="0" smtClean="0"/>
              <a:t>HDD	- Two 480 GB SDD (OS)</a:t>
            </a:r>
          </a:p>
          <a:p>
            <a:pPr defTabSz="400050"/>
            <a:r>
              <a:rPr lang="en-US" sz="1800" b="0" dirty="0"/>
              <a:t>	</a:t>
            </a:r>
            <a:r>
              <a:rPr lang="en-US" sz="1800" b="0" dirty="0" smtClean="0"/>
              <a:t>	- Twelve 6 TB SAS 7.2K RPM HDD (Storage)</a:t>
            </a:r>
          </a:p>
          <a:p>
            <a:pPr defTabSz="400050"/>
            <a:r>
              <a:rPr lang="en-US" sz="1800" b="0" dirty="0" smtClean="0"/>
              <a:t>Will utilize GlusterFS to handle distributed storage</a:t>
            </a:r>
          </a:p>
          <a:p>
            <a:endParaRPr lang="en-US" sz="1800" b="0" dirty="0" smtClean="0"/>
          </a:p>
          <a:p>
            <a:endParaRPr lang="en-US" sz="1800" b="0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6850" y="1011627"/>
            <a:ext cx="426244" cy="246486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466850" y="2614560"/>
            <a:ext cx="426244" cy="22633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467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48" y="844634"/>
            <a:ext cx="1207008" cy="52739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094" y="980010"/>
            <a:ext cx="6858000" cy="8568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0" y="88779"/>
            <a:ext cx="8397653" cy="727969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CSS-</a:t>
            </a:r>
            <a:r>
              <a:rPr lang="en-US" sz="3200" dirty="0" err="1" smtClean="0">
                <a:solidFill>
                  <a:srgbClr val="002060"/>
                </a:solidFill>
              </a:rPr>
              <a:t>Wx</a:t>
            </a:r>
            <a:r>
              <a:rPr lang="en-US" sz="3200" dirty="0" smtClean="0">
                <a:solidFill>
                  <a:srgbClr val="002060"/>
                </a:solidFill>
              </a:rPr>
              <a:t> Central Site Hardware – </a:t>
            </a:r>
            <a:r>
              <a:rPr lang="en-US" sz="3200" dirty="0">
                <a:solidFill>
                  <a:srgbClr val="002060"/>
                </a:solidFill>
              </a:rPr>
              <a:t>Rack </a:t>
            </a:r>
            <a:r>
              <a:rPr lang="en-US" sz="3200" dirty="0" smtClean="0">
                <a:solidFill>
                  <a:srgbClr val="002060"/>
                </a:solidFill>
              </a:rPr>
              <a:t>2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893095" y="2122412"/>
            <a:ext cx="6858000" cy="3996133"/>
          </a:xfrm>
        </p:spPr>
        <p:txBody>
          <a:bodyPr>
            <a:normAutofit/>
          </a:bodyPr>
          <a:lstStyle/>
          <a:p>
            <a:r>
              <a:rPr lang="en-US" dirty="0" smtClean="0"/>
              <a:t>Compute Node_C</a:t>
            </a:r>
          </a:p>
          <a:p>
            <a:r>
              <a:rPr lang="en-US" dirty="0" smtClean="0"/>
              <a:t>Hardware:</a:t>
            </a:r>
            <a:r>
              <a:rPr lang="en-US" b="0" dirty="0" smtClean="0"/>
              <a:t>	Cisco UCS C220 M4 (UCSC-C220-M4S)</a:t>
            </a:r>
          </a:p>
          <a:p>
            <a:r>
              <a:rPr lang="en-US" dirty="0" smtClean="0"/>
              <a:t>Quantity:	</a:t>
            </a:r>
            <a:r>
              <a:rPr lang="en-US" b="0" dirty="0" smtClean="0"/>
              <a:t>10 (1-to-n architecture allows for future growth)</a:t>
            </a:r>
          </a:p>
          <a:p>
            <a:r>
              <a:rPr lang="en-US" dirty="0" smtClean="0"/>
              <a:t>Features:</a:t>
            </a:r>
          </a:p>
          <a:p>
            <a:pPr defTabSz="804863"/>
            <a:r>
              <a:rPr lang="en-US" b="0" dirty="0"/>
              <a:t>HDD	- Two 480 GB </a:t>
            </a:r>
            <a:r>
              <a:rPr lang="en-US" b="0" dirty="0" smtClean="0"/>
              <a:t>SSD </a:t>
            </a:r>
            <a:r>
              <a:rPr lang="en-US" b="0" dirty="0"/>
              <a:t>(OS)</a:t>
            </a:r>
          </a:p>
          <a:p>
            <a:pPr defTabSz="400050"/>
            <a:r>
              <a:rPr lang="en-US" b="0" dirty="0" smtClean="0"/>
              <a:t>CPU	- Two 12-core 1.80 GHz Intel Haswell (E5-2650L)</a:t>
            </a:r>
          </a:p>
          <a:p>
            <a:pPr defTabSz="400050"/>
            <a:r>
              <a:rPr lang="en-US" b="0" dirty="0" smtClean="0"/>
              <a:t>RAM	- 384 GB</a:t>
            </a:r>
          </a:p>
          <a:p>
            <a:pPr defTabSz="400050"/>
            <a:r>
              <a:rPr lang="en-US" b="0" dirty="0" smtClean="0"/>
              <a:t>Host for all Virtual Machines</a:t>
            </a:r>
          </a:p>
          <a:p>
            <a:endParaRPr lang="en-US" b="0" dirty="0" smtClean="0"/>
          </a:p>
          <a:p>
            <a:endParaRPr lang="en-US" b="0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53597" y="991307"/>
            <a:ext cx="439497" cy="225613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453598" y="1825936"/>
            <a:ext cx="439496" cy="306146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966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42" y="816610"/>
            <a:ext cx="1208771" cy="52816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1" y="88779"/>
            <a:ext cx="8397654" cy="727969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CSS-</a:t>
            </a:r>
            <a:r>
              <a:rPr lang="en-US" sz="3200" dirty="0" err="1" smtClean="0">
                <a:solidFill>
                  <a:srgbClr val="002060"/>
                </a:solidFill>
              </a:rPr>
              <a:t>Wx</a:t>
            </a:r>
            <a:r>
              <a:rPr lang="en-US" sz="3200" dirty="0" smtClean="0">
                <a:solidFill>
                  <a:srgbClr val="002060"/>
                </a:solidFill>
              </a:rPr>
              <a:t> Central Site Hardware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893095" y="2108400"/>
            <a:ext cx="6858000" cy="322782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PDU</a:t>
            </a:r>
          </a:p>
          <a:p>
            <a:r>
              <a:rPr lang="en-US" dirty="0" smtClean="0"/>
              <a:t>Hardware:</a:t>
            </a:r>
            <a:r>
              <a:rPr lang="en-US" b="0" dirty="0" smtClean="0"/>
              <a:t>	</a:t>
            </a:r>
            <a:r>
              <a:rPr lang="en-US" b="0" dirty="0"/>
              <a:t>Raritan PX2-1284R-C5</a:t>
            </a:r>
            <a:endParaRPr lang="en-US" b="0" dirty="0" smtClean="0"/>
          </a:p>
          <a:p>
            <a:r>
              <a:rPr lang="en-US" dirty="0" smtClean="0"/>
              <a:t>Quantity:	</a:t>
            </a:r>
            <a:r>
              <a:rPr lang="en-US" b="0" dirty="0" smtClean="0"/>
              <a:t>4 per rack (Central)</a:t>
            </a:r>
          </a:p>
          <a:p>
            <a:r>
              <a:rPr lang="en-US" b="0" dirty="0"/>
              <a:t>	</a:t>
            </a:r>
            <a:r>
              <a:rPr lang="en-US" b="0" dirty="0" smtClean="0"/>
              <a:t>	2 per rack (Terminal and</a:t>
            </a:r>
            <a:r>
              <a:rPr lang="en-US" b="0" dirty="0"/>
              <a:t> </a:t>
            </a:r>
            <a:r>
              <a:rPr lang="en-US" b="0" dirty="0" smtClean="0"/>
              <a:t>Distribution)</a:t>
            </a:r>
          </a:p>
          <a:p>
            <a:r>
              <a:rPr lang="en-US" dirty="0" smtClean="0"/>
              <a:t>Features:</a:t>
            </a:r>
          </a:p>
          <a:p>
            <a:pPr defTabSz="400050"/>
            <a:r>
              <a:rPr lang="en-US" b="0" dirty="0" smtClean="0"/>
              <a:t>Outlets		- 12 C13 Outlets</a:t>
            </a:r>
          </a:p>
          <a:p>
            <a:pPr defTabSz="400050"/>
            <a:r>
              <a:rPr lang="en-US" b="0" dirty="0" smtClean="0"/>
              <a:t>Current	- </a:t>
            </a:r>
            <a:r>
              <a:rPr lang="en-US" b="0" dirty="0" smtClean="0">
                <a:solidFill>
                  <a:srgbClr val="FF0000"/>
                </a:solidFill>
              </a:rPr>
              <a:t>20 or 30 Amps</a:t>
            </a:r>
          </a:p>
          <a:p>
            <a:pPr defTabSz="400050"/>
            <a:r>
              <a:rPr lang="en-US" b="0" dirty="0" smtClean="0"/>
              <a:t>Plug		- </a:t>
            </a:r>
            <a:r>
              <a:rPr lang="en-US" b="0" dirty="0" smtClean="0">
                <a:solidFill>
                  <a:srgbClr val="FF0000"/>
                </a:solidFill>
              </a:rPr>
              <a:t>L6-20P or L6-30P</a:t>
            </a:r>
          </a:p>
          <a:p>
            <a:pPr defTabSz="400050"/>
            <a:r>
              <a:rPr lang="en-US" b="0" dirty="0" smtClean="0"/>
              <a:t>“Smart” PDU which can be monitored via network using SNMP</a:t>
            </a:r>
          </a:p>
          <a:p>
            <a:endParaRPr lang="en-US" b="0" dirty="0" smtClean="0"/>
          </a:p>
          <a:p>
            <a:endParaRPr lang="en-US" b="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5239" t="58456" r="1827" b="27691"/>
          <a:stretch/>
        </p:blipFill>
        <p:spPr>
          <a:xfrm>
            <a:off x="1893095" y="927075"/>
            <a:ext cx="6858000" cy="988194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 flipV="1">
            <a:off x="1431235" y="970989"/>
            <a:ext cx="461859" cy="39954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1431234" y="1915269"/>
            <a:ext cx="461861" cy="35084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29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3200" b="1" spc="-5" dirty="0" smtClean="0">
                <a:latin typeface="Arial"/>
                <a:cs typeface="Arial"/>
              </a:rPr>
              <a:t>NWP Central </a:t>
            </a:r>
            <a:r>
              <a:rPr sz="3200" b="1" spc="-5" dirty="0" smtClean="0">
                <a:latin typeface="Arial"/>
                <a:cs typeface="Arial"/>
              </a:rPr>
              <a:t>S</a:t>
            </a:r>
            <a:r>
              <a:rPr sz="3200" b="1" spc="0" dirty="0" smtClean="0">
                <a:latin typeface="Arial"/>
                <a:cs typeface="Arial"/>
              </a:rPr>
              <a:t>it</a:t>
            </a:r>
            <a:r>
              <a:rPr lang="en-US" sz="3200" dirty="0" smtClean="0">
                <a:latin typeface="Arial"/>
                <a:cs typeface="Arial"/>
              </a:rPr>
              <a:t>e </a:t>
            </a:r>
            <a:r>
              <a:rPr sz="3200" b="1" spc="-5" dirty="0" smtClean="0">
                <a:latin typeface="Arial"/>
                <a:cs typeface="Arial"/>
              </a:rPr>
              <a:t>Des</a:t>
            </a:r>
            <a:r>
              <a:rPr sz="3200" b="1" spc="0" dirty="0" smtClean="0">
                <a:latin typeface="Arial"/>
                <a:cs typeface="Arial"/>
              </a:rPr>
              <a:t>i</a:t>
            </a:r>
            <a:r>
              <a:rPr sz="3200" b="1" spc="-5" dirty="0" smtClean="0">
                <a:latin typeface="Arial"/>
                <a:cs typeface="Arial"/>
              </a:rPr>
              <a:t>g</a:t>
            </a:r>
            <a:r>
              <a:rPr sz="3200" b="1" spc="0" dirty="0" smtClean="0">
                <a:latin typeface="Arial"/>
                <a:cs typeface="Arial"/>
              </a:rPr>
              <a:t>n </a:t>
            </a:r>
            <a:r>
              <a:rPr sz="3200" b="1" spc="-5" dirty="0" smtClean="0">
                <a:latin typeface="Arial"/>
                <a:cs typeface="Arial"/>
              </a:rPr>
              <a:t>B</a:t>
            </a:r>
            <a:r>
              <a:rPr sz="3200" b="1" spc="0" dirty="0" smtClean="0">
                <a:latin typeface="Arial"/>
                <a:cs typeface="Arial"/>
              </a:rPr>
              <a:t>l</a:t>
            </a:r>
            <a:r>
              <a:rPr sz="3200" b="1" spc="-5" dirty="0" smtClean="0">
                <a:latin typeface="Arial"/>
                <a:cs typeface="Arial"/>
              </a:rPr>
              <a:t>oc</a:t>
            </a:r>
            <a:r>
              <a:rPr sz="3200" b="1" spc="0" dirty="0" smtClean="0">
                <a:latin typeface="Arial"/>
                <a:cs typeface="Arial"/>
              </a:rPr>
              <a:t>k </a:t>
            </a:r>
            <a:r>
              <a:rPr sz="3200" b="1" spc="-5" dirty="0" smtClean="0">
                <a:latin typeface="Arial"/>
                <a:cs typeface="Arial"/>
              </a:rPr>
              <a:t>D</a:t>
            </a:r>
            <a:r>
              <a:rPr sz="3200" b="1" spc="0" dirty="0" smtClean="0">
                <a:latin typeface="Arial"/>
                <a:cs typeface="Arial"/>
              </a:rPr>
              <a:t>i</a:t>
            </a:r>
            <a:r>
              <a:rPr sz="3200" b="1" spc="-5" dirty="0" smtClean="0">
                <a:latin typeface="Arial"/>
                <a:cs typeface="Arial"/>
              </a:rPr>
              <a:t>ag</a:t>
            </a:r>
            <a:r>
              <a:rPr sz="3200" b="1" spc="0" dirty="0" smtClean="0">
                <a:latin typeface="Arial"/>
                <a:cs typeface="Arial"/>
              </a:rPr>
              <a:t>r</a:t>
            </a:r>
            <a:r>
              <a:rPr sz="3200" b="1" spc="-5" dirty="0" smtClean="0">
                <a:latin typeface="Arial"/>
                <a:cs typeface="Arial"/>
              </a:rPr>
              <a:t>am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16540" y="2697912"/>
            <a:ext cx="234950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spc="-10" dirty="0" smtClean="0">
                <a:latin typeface="Arial"/>
                <a:cs typeface="Arial"/>
              </a:rPr>
              <a:t>FTI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40646" y="3333794"/>
            <a:ext cx="1882792" cy="448421"/>
          </a:xfrm>
          <a:custGeom>
            <a:avLst/>
            <a:gdLst/>
            <a:ahLst/>
            <a:cxnLst/>
            <a:rect l="l" t="t" r="r" b="b"/>
            <a:pathLst>
              <a:path w="1882792" h="448421">
                <a:moveTo>
                  <a:pt x="0" y="448421"/>
                </a:moveTo>
                <a:lnTo>
                  <a:pt x="1882792" y="448421"/>
                </a:lnTo>
                <a:lnTo>
                  <a:pt x="1882792" y="0"/>
                </a:lnTo>
                <a:lnTo>
                  <a:pt x="0" y="0"/>
                </a:lnTo>
                <a:lnTo>
                  <a:pt x="0" y="448421"/>
                </a:lnTo>
                <a:close/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9181" y="3333816"/>
            <a:ext cx="1882792" cy="448421"/>
          </a:xfrm>
          <a:custGeom>
            <a:avLst/>
            <a:gdLst/>
            <a:ahLst/>
            <a:cxnLst/>
            <a:rect l="l" t="t" r="r" b="b"/>
            <a:pathLst>
              <a:path w="1882792" h="448421">
                <a:moveTo>
                  <a:pt x="0" y="448421"/>
                </a:moveTo>
                <a:lnTo>
                  <a:pt x="1882792" y="448421"/>
                </a:lnTo>
                <a:lnTo>
                  <a:pt x="1882792" y="0"/>
                </a:lnTo>
                <a:lnTo>
                  <a:pt x="0" y="0"/>
                </a:lnTo>
                <a:lnTo>
                  <a:pt x="0" y="448421"/>
                </a:lnTo>
                <a:close/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7287" y="1527742"/>
            <a:ext cx="3048329" cy="1165778"/>
          </a:xfrm>
          <a:custGeom>
            <a:avLst/>
            <a:gdLst/>
            <a:ahLst/>
            <a:cxnLst/>
            <a:rect l="l" t="t" r="r" b="b"/>
            <a:pathLst>
              <a:path w="3048329" h="1165778">
                <a:moveTo>
                  <a:pt x="0" y="1165778"/>
                </a:moveTo>
                <a:lnTo>
                  <a:pt x="3048329" y="1165778"/>
                </a:lnTo>
                <a:lnTo>
                  <a:pt x="3048329" y="0"/>
                </a:lnTo>
                <a:lnTo>
                  <a:pt x="0" y="0"/>
                </a:lnTo>
                <a:lnTo>
                  <a:pt x="0" y="1165778"/>
                </a:lnTo>
                <a:close/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530303" y="5505720"/>
            <a:ext cx="1255194" cy="473515"/>
          </a:xfrm>
          <a:custGeom>
            <a:avLst/>
            <a:gdLst/>
            <a:ahLst/>
            <a:cxnLst/>
            <a:rect l="l" t="t" r="r" b="b"/>
            <a:pathLst>
              <a:path w="1255194" h="473515">
                <a:moveTo>
                  <a:pt x="0" y="473515"/>
                </a:moveTo>
                <a:lnTo>
                  <a:pt x="1255194" y="473515"/>
                </a:lnTo>
                <a:lnTo>
                  <a:pt x="1255194" y="0"/>
                </a:lnTo>
                <a:lnTo>
                  <a:pt x="0" y="0"/>
                </a:lnTo>
                <a:lnTo>
                  <a:pt x="0" y="473515"/>
                </a:lnTo>
                <a:close/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47461" y="4006380"/>
            <a:ext cx="0" cy="366173"/>
          </a:xfrm>
          <a:custGeom>
            <a:avLst/>
            <a:gdLst/>
            <a:ahLst/>
            <a:cxnLst/>
            <a:rect l="l" t="t" r="r" b="b"/>
            <a:pathLst>
              <a:path h="366173">
                <a:moveTo>
                  <a:pt x="0" y="0"/>
                </a:moveTo>
                <a:lnTo>
                  <a:pt x="0" y="366173"/>
                </a:lnTo>
              </a:path>
            </a:pathLst>
          </a:custGeom>
          <a:ln w="22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60466" y="3500598"/>
            <a:ext cx="1882792" cy="448421"/>
          </a:xfrm>
          <a:custGeom>
            <a:avLst/>
            <a:gdLst/>
            <a:ahLst/>
            <a:cxnLst/>
            <a:rect l="l" t="t" r="r" b="b"/>
            <a:pathLst>
              <a:path w="1882792" h="448421">
                <a:moveTo>
                  <a:pt x="0" y="0"/>
                </a:moveTo>
                <a:lnTo>
                  <a:pt x="1882792" y="0"/>
                </a:lnTo>
                <a:lnTo>
                  <a:pt x="1882792" y="448421"/>
                </a:lnTo>
                <a:lnTo>
                  <a:pt x="0" y="44842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60466" y="3500598"/>
            <a:ext cx="1882792" cy="448421"/>
          </a:xfrm>
          <a:custGeom>
            <a:avLst/>
            <a:gdLst/>
            <a:ahLst/>
            <a:cxnLst/>
            <a:rect l="l" t="t" r="r" b="b"/>
            <a:pathLst>
              <a:path w="1882792" h="448421">
                <a:moveTo>
                  <a:pt x="0" y="448421"/>
                </a:moveTo>
                <a:lnTo>
                  <a:pt x="1882792" y="448421"/>
                </a:lnTo>
                <a:lnTo>
                  <a:pt x="1882792" y="0"/>
                </a:lnTo>
                <a:lnTo>
                  <a:pt x="0" y="0"/>
                </a:lnTo>
                <a:lnTo>
                  <a:pt x="0" y="448421"/>
                </a:lnTo>
                <a:close/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848837" y="5139098"/>
            <a:ext cx="1962785" cy="6654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endParaRPr sz="750">
              <a:latin typeface="Arial"/>
              <a:cs typeface="Arial"/>
            </a:endParaRPr>
          </a:p>
          <a:p>
            <a:pPr>
              <a:lnSpc>
                <a:spcPts val="600"/>
              </a:lnSpc>
              <a:spcBef>
                <a:spcPts val="15"/>
              </a:spcBef>
            </a:pPr>
            <a:endParaRPr sz="600"/>
          </a:p>
          <a:p>
            <a:pPr marR="12700" algn="r">
              <a:lnSpc>
                <a:spcPct val="100000"/>
              </a:lnSpc>
            </a:pPr>
            <a:r>
              <a:rPr sz="600" b="1" spc="10" dirty="0" smtClean="0">
                <a:latin typeface="Arial"/>
                <a:cs typeface="Arial"/>
              </a:rPr>
              <a:t>12</a:t>
            </a:r>
            <a:r>
              <a:rPr sz="600" b="1" spc="5" dirty="0" smtClean="0">
                <a:latin typeface="Arial"/>
                <a:cs typeface="Arial"/>
              </a:rPr>
              <a:t> </a:t>
            </a:r>
            <a:r>
              <a:rPr sz="600" b="1" spc="10" dirty="0" smtClean="0">
                <a:latin typeface="Arial"/>
                <a:cs typeface="Arial"/>
              </a:rPr>
              <a:t>Rev</a:t>
            </a:r>
            <a:r>
              <a:rPr sz="600" b="1" spc="5" dirty="0" smtClean="0">
                <a:latin typeface="Arial"/>
                <a:cs typeface="Arial"/>
              </a:rPr>
              <a:t> </a:t>
            </a:r>
            <a:r>
              <a:rPr sz="600" b="1" spc="10" dirty="0" smtClean="0">
                <a:latin typeface="Arial"/>
                <a:cs typeface="Arial"/>
              </a:rPr>
              <a:t>3</a:t>
            </a:r>
            <a:endParaRPr sz="60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0"/>
              </a:spcBef>
            </a:pPr>
            <a:endParaRPr sz="1000"/>
          </a:p>
          <a:p>
            <a:pPr marL="109220">
              <a:lnSpc>
                <a:spcPct val="100000"/>
              </a:lnSpc>
            </a:pPr>
            <a:r>
              <a:rPr sz="750" b="1" spc="20" dirty="0" smtClean="0">
                <a:latin typeface="Arial"/>
                <a:cs typeface="Arial"/>
              </a:rPr>
              <a:t>CSS-WX</a:t>
            </a:r>
            <a:endParaRPr sz="7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29971" y="1552056"/>
            <a:ext cx="2633345" cy="10839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0" algn="ctr">
              <a:lnSpc>
                <a:spcPct val="100000"/>
              </a:lnSpc>
            </a:pPr>
            <a:r>
              <a:rPr sz="750" b="1" spc="20" dirty="0" smtClean="0">
                <a:latin typeface="Arial"/>
                <a:cs typeface="Arial"/>
              </a:rPr>
              <a:t>NWP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Servers</a:t>
            </a:r>
            <a:endParaRPr sz="750">
              <a:latin typeface="Arial"/>
              <a:cs typeface="Arial"/>
            </a:endParaRPr>
          </a:p>
          <a:p>
            <a:pPr marL="0" algn="ctr">
              <a:lnSpc>
                <a:spcPct val="100000"/>
              </a:lnSpc>
              <a:spcBef>
                <a:spcPts val="40"/>
              </a:spcBef>
            </a:pPr>
            <a:r>
              <a:rPr sz="750" b="1" spc="15" dirty="0" smtClean="0">
                <a:latin typeface="Arial"/>
                <a:cs typeface="Arial"/>
              </a:rPr>
              <a:t>Qty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12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Dell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PowerEdge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R630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Server</a:t>
            </a:r>
            <a:endParaRPr sz="750">
              <a:latin typeface="Arial"/>
              <a:cs typeface="Arial"/>
            </a:endParaRPr>
          </a:p>
          <a:p>
            <a:pPr marL="0" algn="ctr">
              <a:lnSpc>
                <a:spcPct val="100000"/>
              </a:lnSpc>
              <a:spcBef>
                <a:spcPts val="40"/>
              </a:spcBef>
            </a:pPr>
            <a:r>
              <a:rPr sz="750" b="1" spc="15" dirty="0" smtClean="0">
                <a:latin typeface="Arial"/>
                <a:cs typeface="Arial"/>
              </a:rPr>
              <a:t>2  Hot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Failover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Clustering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(HFC),</a:t>
            </a:r>
            <a:endParaRPr sz="750">
              <a:latin typeface="Arial"/>
              <a:cs typeface="Arial"/>
            </a:endParaRPr>
          </a:p>
          <a:p>
            <a:pPr marL="297815" marR="297815" indent="0" algn="ctr">
              <a:lnSpc>
                <a:spcPct val="104600"/>
              </a:lnSpc>
            </a:pPr>
            <a:r>
              <a:rPr sz="750" b="1" spc="15" dirty="0" smtClean="0">
                <a:latin typeface="Arial"/>
                <a:cs typeface="Arial"/>
              </a:rPr>
              <a:t>9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Product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Generation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(PG)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with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1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Spare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PG</a:t>
            </a:r>
            <a:r>
              <a:rPr sz="750" b="1" spc="15" dirty="0" smtClean="0">
                <a:latin typeface="Arial"/>
                <a:cs typeface="Arial"/>
              </a:rPr>
              <a:t> Each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with</a:t>
            </a:r>
            <a:endParaRPr sz="7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sz="750" b="1" spc="15" dirty="0" smtClean="0">
                <a:latin typeface="Arial"/>
                <a:cs typeface="Arial"/>
              </a:rPr>
              <a:t>Qty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Intel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Xeon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E5-2699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v4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2.2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GHz,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22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Core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44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Thread</a:t>
            </a:r>
            <a:endParaRPr sz="750">
              <a:latin typeface="Arial"/>
              <a:cs typeface="Arial"/>
            </a:endParaRPr>
          </a:p>
          <a:p>
            <a:pPr marL="334010" marR="334010" indent="82550">
              <a:lnSpc>
                <a:spcPct val="104600"/>
              </a:lnSpc>
            </a:pPr>
            <a:r>
              <a:rPr sz="750" b="1" spc="15" dirty="0" smtClean="0">
                <a:latin typeface="Arial"/>
                <a:cs typeface="Arial"/>
              </a:rPr>
              <a:t>512  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Memory,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2.4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TB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Storage,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DVD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 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x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100Gb</a:t>
            </a:r>
            <a:r>
              <a:rPr sz="750" b="1" spc="5" dirty="0" smtClean="0">
                <a:latin typeface="Arial"/>
                <a:cs typeface="Arial"/>
              </a:rPr>
              <a:t> , </a:t>
            </a:r>
            <a:r>
              <a:rPr sz="750" b="1" spc="15" dirty="0" smtClean="0">
                <a:latin typeface="Arial"/>
                <a:cs typeface="Arial"/>
              </a:rPr>
              <a:t>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x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10Gb,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x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1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Interfaces</a:t>
            </a:r>
            <a:r>
              <a:rPr sz="750" b="1" spc="15" dirty="0" smtClean="0">
                <a:latin typeface="Arial"/>
                <a:cs typeface="Arial"/>
              </a:rPr>
              <a:t> iDRAC8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Management,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Dual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Power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Supply</a:t>
            </a:r>
            <a:endParaRPr sz="75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68123" y="3513248"/>
            <a:ext cx="1882792" cy="505783"/>
          </a:xfrm>
          <a:custGeom>
            <a:avLst/>
            <a:gdLst/>
            <a:ahLst/>
            <a:cxnLst/>
            <a:rect l="l" t="t" r="r" b="b"/>
            <a:pathLst>
              <a:path w="1882792" h="505783">
                <a:moveTo>
                  <a:pt x="0" y="0"/>
                </a:moveTo>
                <a:lnTo>
                  <a:pt x="1882792" y="0"/>
                </a:lnTo>
                <a:lnTo>
                  <a:pt x="1882792" y="505783"/>
                </a:lnTo>
                <a:lnTo>
                  <a:pt x="0" y="50578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68123" y="3513248"/>
            <a:ext cx="1882792" cy="505783"/>
          </a:xfrm>
          <a:custGeom>
            <a:avLst/>
            <a:gdLst/>
            <a:ahLst/>
            <a:cxnLst/>
            <a:rect l="l" t="t" r="r" b="b"/>
            <a:pathLst>
              <a:path w="1882792" h="505783">
                <a:moveTo>
                  <a:pt x="0" y="505783"/>
                </a:moveTo>
                <a:lnTo>
                  <a:pt x="1882792" y="505783"/>
                </a:lnTo>
                <a:lnTo>
                  <a:pt x="1882792" y="0"/>
                </a:lnTo>
                <a:lnTo>
                  <a:pt x="0" y="0"/>
                </a:lnTo>
                <a:lnTo>
                  <a:pt x="0" y="505783"/>
                </a:lnTo>
                <a:close/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483306" y="3507628"/>
            <a:ext cx="1327150" cy="3663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06375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10G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Utility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Network</a:t>
            </a:r>
            <a:endParaRPr sz="750">
              <a:latin typeface="Arial"/>
              <a:cs typeface="Arial"/>
            </a:endParaRPr>
          </a:p>
          <a:p>
            <a:pPr marL="167640" marR="12700" indent="-155575">
              <a:lnSpc>
                <a:spcPct val="104600"/>
              </a:lnSpc>
            </a:pPr>
            <a:r>
              <a:rPr sz="750" b="1" spc="15" dirty="0" smtClean="0">
                <a:latin typeface="Arial"/>
                <a:cs typeface="Arial"/>
              </a:rPr>
              <a:t>Qty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Dell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Force10,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S4820T,</a:t>
            </a:r>
            <a:r>
              <a:rPr sz="750" b="1" spc="10" dirty="0" smtClean="0">
                <a:latin typeface="Arial"/>
                <a:cs typeface="Arial"/>
              </a:rPr>
              <a:t> 48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x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10GBase-T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ports</a:t>
            </a:r>
            <a:endParaRPr sz="7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10604" y="3501051"/>
            <a:ext cx="170815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100G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High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Performance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Computing</a:t>
            </a:r>
            <a:endParaRPr sz="7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55437" y="3620619"/>
            <a:ext cx="418465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Network</a:t>
            </a:r>
            <a:endParaRPr sz="7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90797" y="3740186"/>
            <a:ext cx="154813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Qty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Dell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Networking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Z9100-ON</a:t>
            </a:r>
            <a:endParaRPr sz="7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64368" y="3859752"/>
            <a:ext cx="828675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32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x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100Gb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ports</a:t>
            </a:r>
            <a:endParaRPr sz="75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847549" y="2783242"/>
            <a:ext cx="0" cy="3276747"/>
          </a:xfrm>
          <a:custGeom>
            <a:avLst/>
            <a:gdLst/>
            <a:ahLst/>
            <a:cxnLst/>
            <a:rect l="l" t="t" r="r" b="b"/>
            <a:pathLst>
              <a:path h="3276747">
                <a:moveTo>
                  <a:pt x="0" y="0"/>
                </a:moveTo>
                <a:lnTo>
                  <a:pt x="0" y="3276747"/>
                </a:lnTo>
              </a:path>
            </a:pathLst>
          </a:custGeom>
          <a:ln w="22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35409" y="1517941"/>
            <a:ext cx="2062105" cy="1165777"/>
          </a:xfrm>
          <a:custGeom>
            <a:avLst/>
            <a:gdLst/>
            <a:ahLst/>
            <a:cxnLst/>
            <a:rect l="l" t="t" r="r" b="b"/>
            <a:pathLst>
              <a:path w="2062105" h="1165777">
                <a:moveTo>
                  <a:pt x="0" y="1165777"/>
                </a:moveTo>
                <a:lnTo>
                  <a:pt x="2062105" y="1165777"/>
                </a:lnTo>
                <a:lnTo>
                  <a:pt x="2062105" y="0"/>
                </a:lnTo>
                <a:lnTo>
                  <a:pt x="0" y="0"/>
                </a:lnTo>
                <a:lnTo>
                  <a:pt x="0" y="1165777"/>
                </a:lnTo>
                <a:close/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524329" y="1669298"/>
            <a:ext cx="68453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Storage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Array</a:t>
            </a:r>
            <a:endParaRPr sz="7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045462" y="1903174"/>
            <a:ext cx="1642110" cy="4908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50495" marR="150495" indent="0" algn="ctr">
              <a:lnSpc>
                <a:spcPct val="104600"/>
              </a:lnSpc>
            </a:pPr>
            <a:r>
              <a:rPr sz="750" b="1" spc="10" dirty="0" smtClean="0">
                <a:latin typeface="Arial"/>
                <a:cs typeface="Arial"/>
              </a:rPr>
              <a:t>Dell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PowerVault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MD3800i, 10G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iSCSI,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2U-12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drive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array</a:t>
            </a:r>
            <a:endParaRPr sz="750">
              <a:latin typeface="Arial"/>
              <a:cs typeface="Arial"/>
            </a:endParaRPr>
          </a:p>
          <a:p>
            <a:pPr marL="12700" marR="12700" indent="0" algn="ctr">
              <a:lnSpc>
                <a:spcPct val="104600"/>
              </a:lnSpc>
            </a:pPr>
            <a:r>
              <a:rPr sz="750" b="1" spc="15" dirty="0" smtClean="0">
                <a:latin typeface="Arial"/>
                <a:cs typeface="Arial"/>
              </a:rPr>
              <a:t>Qty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12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6TB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Hard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Drive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48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TB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Total Dual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Power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Supply</a:t>
            </a:r>
            <a:endParaRPr sz="75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930182" y="4499653"/>
            <a:ext cx="1927620" cy="627726"/>
          </a:xfrm>
          <a:custGeom>
            <a:avLst/>
            <a:gdLst/>
            <a:ahLst/>
            <a:cxnLst/>
            <a:rect l="l" t="t" r="r" b="b"/>
            <a:pathLst>
              <a:path w="1927620" h="627726">
                <a:moveTo>
                  <a:pt x="0" y="627726"/>
                </a:moveTo>
                <a:lnTo>
                  <a:pt x="1927620" y="627726"/>
                </a:lnTo>
                <a:lnTo>
                  <a:pt x="1927620" y="0"/>
                </a:lnTo>
                <a:lnTo>
                  <a:pt x="0" y="0"/>
                </a:lnTo>
                <a:lnTo>
                  <a:pt x="0" y="627726"/>
                </a:lnTo>
                <a:close/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2948485" y="4509023"/>
            <a:ext cx="1891664" cy="6051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0" algn="ctr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Maintenance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Laptop</a:t>
            </a:r>
            <a:endParaRPr sz="750">
              <a:latin typeface="Arial"/>
              <a:cs typeface="Arial"/>
            </a:endParaRPr>
          </a:p>
          <a:p>
            <a:pPr marL="166370" marR="12700" indent="-154305">
              <a:lnSpc>
                <a:spcPct val="104600"/>
              </a:lnSpc>
            </a:pPr>
            <a:r>
              <a:rPr sz="750" b="1" spc="10" dirty="0" smtClean="0">
                <a:latin typeface="Arial"/>
                <a:cs typeface="Arial"/>
              </a:rPr>
              <a:t>Dell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Inspiron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15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3000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Series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Non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Touch</a:t>
            </a:r>
            <a:r>
              <a:rPr sz="750" b="1" spc="10" dirty="0" smtClean="0">
                <a:latin typeface="Arial"/>
                <a:cs typeface="Arial"/>
              </a:rPr>
              <a:t> Intel®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Core™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i3-5005U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Processor</a:t>
            </a:r>
            <a:endParaRPr sz="750">
              <a:latin typeface="Arial"/>
              <a:cs typeface="Arial"/>
            </a:endParaRPr>
          </a:p>
          <a:p>
            <a:pPr marR="0" algn="ctr">
              <a:lnSpc>
                <a:spcPct val="100000"/>
              </a:lnSpc>
              <a:spcBef>
                <a:spcPts val="40"/>
              </a:spcBef>
            </a:pPr>
            <a:r>
              <a:rPr sz="750" b="1" spc="15" dirty="0" smtClean="0">
                <a:latin typeface="Arial"/>
                <a:cs typeface="Arial"/>
              </a:rPr>
              <a:t>(3M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Cache,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2.00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GHz)</a:t>
            </a:r>
            <a:endParaRPr sz="750">
              <a:latin typeface="Arial"/>
              <a:cs typeface="Arial"/>
            </a:endParaRPr>
          </a:p>
          <a:p>
            <a:pPr marR="0" algn="ctr">
              <a:lnSpc>
                <a:spcPct val="100000"/>
              </a:lnSpc>
              <a:spcBef>
                <a:spcPts val="40"/>
              </a:spcBef>
            </a:pPr>
            <a:r>
              <a:rPr sz="750" b="1" spc="20" dirty="0" smtClean="0">
                <a:latin typeface="Arial"/>
                <a:cs typeface="Arial"/>
              </a:rPr>
              <a:t>4GB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RAM,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500GB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Hard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Drive</a:t>
            </a:r>
            <a:endParaRPr sz="75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337121" y="4454820"/>
            <a:ext cx="0" cy="1061156"/>
          </a:xfrm>
          <a:custGeom>
            <a:avLst/>
            <a:gdLst/>
            <a:ahLst/>
            <a:cxnLst/>
            <a:rect l="l" t="t" r="r" b="b"/>
            <a:pathLst>
              <a:path h="1061156">
                <a:moveTo>
                  <a:pt x="0" y="0"/>
                </a:moveTo>
                <a:lnTo>
                  <a:pt x="0" y="1061156"/>
                </a:lnTo>
              </a:path>
            </a:pathLst>
          </a:custGeom>
          <a:ln w="1494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787973" y="3949035"/>
            <a:ext cx="0" cy="1554370"/>
          </a:xfrm>
          <a:custGeom>
            <a:avLst/>
            <a:gdLst/>
            <a:ahLst/>
            <a:cxnLst/>
            <a:rect l="l" t="t" r="r" b="b"/>
            <a:pathLst>
              <a:path h="1554370">
                <a:moveTo>
                  <a:pt x="0" y="0"/>
                </a:moveTo>
                <a:lnTo>
                  <a:pt x="0" y="1554370"/>
                </a:lnTo>
              </a:path>
            </a:pathLst>
          </a:custGeom>
          <a:ln w="1494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666907" y="4333416"/>
            <a:ext cx="30226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endParaRPr sz="75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043163" y="3859361"/>
            <a:ext cx="1804342" cy="0"/>
          </a:xfrm>
          <a:custGeom>
            <a:avLst/>
            <a:gdLst/>
            <a:ahLst/>
            <a:cxnLst/>
            <a:rect l="l" t="t" r="r" b="b"/>
            <a:pathLst>
              <a:path w="1804342">
                <a:moveTo>
                  <a:pt x="0" y="0"/>
                </a:moveTo>
                <a:lnTo>
                  <a:pt x="1804342" y="0"/>
                </a:lnTo>
              </a:path>
            </a:pathLst>
          </a:custGeom>
          <a:ln w="996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323341" y="3468393"/>
            <a:ext cx="896567" cy="0"/>
          </a:xfrm>
          <a:custGeom>
            <a:avLst/>
            <a:gdLst/>
            <a:ahLst/>
            <a:cxnLst/>
            <a:rect l="l" t="t" r="r" b="b"/>
            <a:pathLst>
              <a:path w="896567">
                <a:moveTo>
                  <a:pt x="0" y="0"/>
                </a:moveTo>
                <a:lnTo>
                  <a:pt x="896567" y="0"/>
                </a:lnTo>
              </a:path>
            </a:pathLst>
          </a:custGeom>
          <a:ln w="996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605008" y="3728109"/>
            <a:ext cx="21971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1Gb</a:t>
            </a:r>
            <a:endParaRPr sz="7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422905" y="3121330"/>
            <a:ext cx="673735" cy="2520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0485" marR="12700" indent="-58419">
              <a:lnSpc>
                <a:spcPct val="104600"/>
              </a:lnSpc>
            </a:pPr>
            <a:r>
              <a:rPr sz="750" b="1" spc="15" dirty="0" smtClean="0">
                <a:latin typeface="Arial"/>
                <a:cs typeface="Arial"/>
              </a:rPr>
              <a:t>1Gb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Manually Configured</a:t>
            </a:r>
            <a:endParaRPr sz="7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566755" y="3365721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Backup</a:t>
            </a:r>
            <a:endParaRPr sz="75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023308" y="2683737"/>
            <a:ext cx="0" cy="650145"/>
          </a:xfrm>
          <a:custGeom>
            <a:avLst/>
            <a:gdLst/>
            <a:ahLst/>
            <a:cxnLst/>
            <a:rect l="l" t="t" r="r" b="b"/>
            <a:pathLst>
              <a:path h="650145">
                <a:moveTo>
                  <a:pt x="0" y="0"/>
                </a:moveTo>
                <a:lnTo>
                  <a:pt x="0" y="650145"/>
                </a:lnTo>
              </a:path>
            </a:pathLst>
          </a:custGeom>
          <a:ln w="1494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6063725" y="2719264"/>
            <a:ext cx="30226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endParaRPr sz="75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426761" y="2683737"/>
            <a:ext cx="0" cy="814549"/>
          </a:xfrm>
          <a:custGeom>
            <a:avLst/>
            <a:gdLst/>
            <a:ahLst/>
            <a:cxnLst/>
            <a:rect l="l" t="t" r="r" b="b"/>
            <a:pathLst>
              <a:path h="814549">
                <a:moveTo>
                  <a:pt x="0" y="0"/>
                </a:moveTo>
                <a:lnTo>
                  <a:pt x="0" y="814549"/>
                </a:lnTo>
              </a:path>
            </a:pathLst>
          </a:custGeom>
          <a:ln w="1494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48218" y="2706156"/>
            <a:ext cx="0" cy="627726"/>
          </a:xfrm>
          <a:custGeom>
            <a:avLst/>
            <a:gdLst/>
            <a:ahLst/>
            <a:cxnLst/>
            <a:rect l="l" t="t" r="r" b="b"/>
            <a:pathLst>
              <a:path h="627726">
                <a:moveTo>
                  <a:pt x="0" y="627726"/>
                </a:moveTo>
                <a:lnTo>
                  <a:pt x="0" y="0"/>
                </a:lnTo>
              </a:path>
            </a:pathLst>
          </a:custGeom>
          <a:ln w="22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596502" y="2706156"/>
            <a:ext cx="0" cy="807076"/>
          </a:xfrm>
          <a:custGeom>
            <a:avLst/>
            <a:gdLst/>
            <a:ahLst/>
            <a:cxnLst/>
            <a:rect l="l" t="t" r="r" b="b"/>
            <a:pathLst>
              <a:path h="807076">
                <a:moveTo>
                  <a:pt x="0" y="807076"/>
                </a:moveTo>
                <a:lnTo>
                  <a:pt x="0" y="0"/>
                </a:lnTo>
              </a:path>
            </a:pathLst>
          </a:custGeom>
          <a:ln w="22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930147" y="2706156"/>
            <a:ext cx="0" cy="396065"/>
          </a:xfrm>
          <a:custGeom>
            <a:avLst/>
            <a:gdLst/>
            <a:ahLst/>
            <a:cxnLst/>
            <a:rect l="l" t="t" r="r" b="b"/>
            <a:pathLst>
              <a:path h="396065">
                <a:moveTo>
                  <a:pt x="0" y="0"/>
                </a:moveTo>
                <a:lnTo>
                  <a:pt x="0" y="396065"/>
                </a:lnTo>
              </a:path>
            </a:pathLst>
          </a:custGeom>
          <a:ln w="99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857001" y="2975182"/>
            <a:ext cx="140387" cy="140416"/>
          </a:xfrm>
          <a:custGeom>
            <a:avLst/>
            <a:gdLst/>
            <a:ahLst/>
            <a:cxnLst/>
            <a:rect l="l" t="t" r="r" b="b"/>
            <a:pathLst>
              <a:path w="140387" h="140416">
                <a:moveTo>
                  <a:pt x="140387" y="0"/>
                </a:moveTo>
                <a:lnTo>
                  <a:pt x="0" y="140416"/>
                </a:lnTo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075072" y="3014117"/>
            <a:ext cx="140387" cy="140416"/>
          </a:xfrm>
          <a:custGeom>
            <a:avLst/>
            <a:gdLst/>
            <a:ahLst/>
            <a:cxnLst/>
            <a:rect l="l" t="t" r="r" b="b"/>
            <a:pathLst>
              <a:path w="140387" h="140416">
                <a:moveTo>
                  <a:pt x="140387" y="0"/>
                </a:moveTo>
                <a:lnTo>
                  <a:pt x="0" y="140416"/>
                </a:lnTo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523356" y="3014117"/>
            <a:ext cx="140387" cy="140416"/>
          </a:xfrm>
          <a:custGeom>
            <a:avLst/>
            <a:gdLst/>
            <a:ahLst/>
            <a:cxnLst/>
            <a:rect l="l" t="t" r="r" b="b"/>
            <a:pathLst>
              <a:path w="140387" h="140416">
                <a:moveTo>
                  <a:pt x="140387" y="0"/>
                </a:moveTo>
                <a:lnTo>
                  <a:pt x="0" y="140416"/>
                </a:lnTo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792852" y="5799954"/>
            <a:ext cx="2062105" cy="0"/>
          </a:xfrm>
          <a:custGeom>
            <a:avLst/>
            <a:gdLst/>
            <a:ahLst/>
            <a:cxnLst/>
            <a:rect l="l" t="t" r="r" b="b"/>
            <a:pathLst>
              <a:path w="2062105">
                <a:moveTo>
                  <a:pt x="0" y="0"/>
                </a:moveTo>
                <a:lnTo>
                  <a:pt x="2062105" y="0"/>
                </a:lnTo>
              </a:path>
            </a:pathLst>
          </a:custGeom>
          <a:ln w="996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10784" y="1226518"/>
            <a:ext cx="7809104" cy="4214735"/>
          </a:xfrm>
          <a:custGeom>
            <a:avLst/>
            <a:gdLst/>
            <a:ahLst/>
            <a:cxnLst/>
            <a:rect l="l" t="t" r="r" b="b"/>
            <a:pathLst>
              <a:path w="7809104" h="4214735">
                <a:moveTo>
                  <a:pt x="0" y="0"/>
                </a:moveTo>
                <a:lnTo>
                  <a:pt x="7809104" y="0"/>
                </a:lnTo>
                <a:lnTo>
                  <a:pt x="7809104" y="4214735"/>
                </a:lnTo>
                <a:lnTo>
                  <a:pt x="7725" y="4214735"/>
                </a:lnTo>
                <a:lnTo>
                  <a:pt x="0" y="0"/>
                </a:lnTo>
              </a:path>
            </a:pathLst>
          </a:custGeom>
          <a:ln w="9960">
            <a:solidFill>
              <a:srgbClr val="000000"/>
            </a:solidFill>
            <a:prstDash val="lg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2620330" y="2704694"/>
            <a:ext cx="285750" cy="3657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0" algn="ctr">
              <a:lnSpc>
                <a:spcPct val="104600"/>
              </a:lnSpc>
            </a:pPr>
            <a:r>
              <a:rPr sz="750" b="1" spc="15" dirty="0" smtClean="0">
                <a:latin typeface="Arial"/>
                <a:cs typeface="Arial"/>
              </a:rPr>
              <a:t>1Gb</a:t>
            </a:r>
            <a:r>
              <a:rPr sz="750" b="1" spc="10" dirty="0" smtClean="0">
                <a:latin typeface="Arial"/>
                <a:cs typeface="Arial"/>
              </a:rPr>
              <a:t> Maint</a:t>
            </a:r>
            <a:endParaRPr sz="750">
              <a:latin typeface="Arial"/>
              <a:cs typeface="Arial"/>
            </a:endParaRPr>
          </a:p>
          <a:p>
            <a:pPr marL="64769" algn="ctr">
              <a:lnSpc>
                <a:spcPts val="894"/>
              </a:lnSpc>
            </a:pPr>
            <a:r>
              <a:rPr sz="750" b="1" spc="15" dirty="0" smtClean="0">
                <a:latin typeface="Arial"/>
                <a:cs typeface="Arial"/>
              </a:rPr>
              <a:t>12</a:t>
            </a:r>
            <a:endParaRPr sz="75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181375" y="2730524"/>
            <a:ext cx="35814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100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endParaRPr sz="75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68043" y="2982387"/>
            <a:ext cx="136525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12</a:t>
            </a:r>
            <a:endParaRPr sz="75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416326" y="2982387"/>
            <a:ext cx="136525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12</a:t>
            </a:r>
            <a:endParaRPr sz="75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939157" y="4545029"/>
            <a:ext cx="285750" cy="2520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33020">
              <a:lnSpc>
                <a:spcPct val="104600"/>
              </a:lnSpc>
            </a:pPr>
            <a:r>
              <a:rPr sz="750" b="1" spc="15" dirty="0" smtClean="0">
                <a:latin typeface="Arial"/>
                <a:cs typeface="Arial"/>
              </a:rPr>
              <a:t>1Gb</a:t>
            </a:r>
            <a:r>
              <a:rPr sz="750" b="1" spc="10" dirty="0" smtClean="0">
                <a:latin typeface="Arial"/>
                <a:cs typeface="Arial"/>
              </a:rPr>
              <a:t> Maint</a:t>
            </a:r>
            <a:endParaRPr sz="75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481850" y="3378725"/>
            <a:ext cx="2958673" cy="0"/>
          </a:xfrm>
          <a:custGeom>
            <a:avLst/>
            <a:gdLst/>
            <a:ahLst/>
            <a:cxnLst/>
            <a:rect l="l" t="t" r="r" b="b"/>
            <a:pathLst>
              <a:path w="2958673">
                <a:moveTo>
                  <a:pt x="0" y="0"/>
                </a:moveTo>
                <a:lnTo>
                  <a:pt x="2958673" y="0"/>
                </a:lnTo>
              </a:path>
            </a:pathLst>
          </a:custGeom>
          <a:ln w="149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750821" y="3827101"/>
            <a:ext cx="2414329" cy="0"/>
          </a:xfrm>
          <a:custGeom>
            <a:avLst/>
            <a:gdLst/>
            <a:ahLst/>
            <a:cxnLst/>
            <a:rect l="l" t="t" r="r" b="b"/>
            <a:pathLst>
              <a:path w="2414329">
                <a:moveTo>
                  <a:pt x="0" y="0"/>
                </a:moveTo>
                <a:lnTo>
                  <a:pt x="2414329" y="0"/>
                </a:lnTo>
              </a:path>
            </a:pathLst>
          </a:custGeom>
          <a:ln w="149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78372" y="3782264"/>
            <a:ext cx="0" cy="590361"/>
          </a:xfrm>
          <a:custGeom>
            <a:avLst/>
            <a:gdLst/>
            <a:ahLst/>
            <a:cxnLst/>
            <a:rect l="l" t="t" r="r" b="b"/>
            <a:pathLst>
              <a:path h="590361">
                <a:moveTo>
                  <a:pt x="0" y="0"/>
                </a:moveTo>
                <a:lnTo>
                  <a:pt x="0" y="590361"/>
                </a:lnTo>
              </a:path>
            </a:pathLst>
          </a:custGeom>
          <a:ln w="22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78372" y="4365153"/>
            <a:ext cx="276441" cy="0"/>
          </a:xfrm>
          <a:custGeom>
            <a:avLst/>
            <a:gdLst/>
            <a:ahLst/>
            <a:cxnLst/>
            <a:rect l="l" t="t" r="r" b="b"/>
            <a:pathLst>
              <a:path w="276441">
                <a:moveTo>
                  <a:pt x="0" y="0"/>
                </a:moveTo>
                <a:lnTo>
                  <a:pt x="276441" y="0"/>
                </a:lnTo>
              </a:path>
            </a:pathLst>
          </a:custGeom>
          <a:ln w="2241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1080455" y="4120445"/>
            <a:ext cx="35814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100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endParaRPr sz="75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811630" y="3268530"/>
            <a:ext cx="30226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40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endParaRPr sz="75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823883" y="3716906"/>
            <a:ext cx="30226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40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endParaRPr sz="75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2930131" y="3109701"/>
            <a:ext cx="2692908" cy="0"/>
          </a:xfrm>
          <a:custGeom>
            <a:avLst/>
            <a:gdLst/>
            <a:ahLst/>
            <a:cxnLst/>
            <a:rect l="l" t="t" r="r" b="b"/>
            <a:pathLst>
              <a:path w="2692908">
                <a:moveTo>
                  <a:pt x="0" y="0"/>
                </a:moveTo>
                <a:lnTo>
                  <a:pt x="2692908" y="0"/>
                </a:lnTo>
              </a:path>
            </a:pathLst>
          </a:custGeom>
          <a:ln w="996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619834" y="2683744"/>
            <a:ext cx="0" cy="816687"/>
          </a:xfrm>
          <a:custGeom>
            <a:avLst/>
            <a:gdLst/>
            <a:ahLst/>
            <a:cxnLst/>
            <a:rect l="l" t="t" r="r" b="b"/>
            <a:pathLst>
              <a:path h="816687">
                <a:moveTo>
                  <a:pt x="0" y="0"/>
                </a:moveTo>
                <a:lnTo>
                  <a:pt x="0" y="816687"/>
                </a:lnTo>
              </a:path>
            </a:pathLst>
          </a:custGeom>
          <a:ln w="99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546689" y="3109701"/>
            <a:ext cx="140387" cy="140416"/>
          </a:xfrm>
          <a:custGeom>
            <a:avLst/>
            <a:gdLst/>
            <a:ahLst/>
            <a:cxnLst/>
            <a:rect l="l" t="t" r="r" b="b"/>
            <a:pathLst>
              <a:path w="140387" h="140416">
                <a:moveTo>
                  <a:pt x="140387" y="0"/>
                </a:moveTo>
                <a:lnTo>
                  <a:pt x="0" y="140416"/>
                </a:lnTo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5618972" y="3145228"/>
            <a:ext cx="136525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13</a:t>
            </a:r>
            <a:endParaRPr sz="75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309955" y="2704647"/>
            <a:ext cx="285750" cy="2520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33020">
              <a:lnSpc>
                <a:spcPct val="104600"/>
              </a:lnSpc>
            </a:pPr>
            <a:r>
              <a:rPr sz="750" b="1" spc="15" dirty="0" smtClean="0">
                <a:latin typeface="Arial"/>
                <a:cs typeface="Arial"/>
              </a:rPr>
              <a:t>1Gb</a:t>
            </a:r>
            <a:r>
              <a:rPr sz="750" b="1" spc="10" dirty="0" smtClean="0">
                <a:latin typeface="Arial"/>
                <a:cs typeface="Arial"/>
              </a:rPr>
              <a:t> Maint</a:t>
            </a:r>
            <a:endParaRPr sz="750">
              <a:latin typeface="Arial"/>
              <a:cs typeface="Arial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5350860" y="3939199"/>
            <a:ext cx="0" cy="874333"/>
          </a:xfrm>
          <a:custGeom>
            <a:avLst/>
            <a:gdLst/>
            <a:ahLst/>
            <a:cxnLst/>
            <a:rect l="l" t="t" r="r" b="b"/>
            <a:pathLst>
              <a:path h="874333">
                <a:moveTo>
                  <a:pt x="0" y="0"/>
                </a:moveTo>
                <a:lnTo>
                  <a:pt x="0" y="874333"/>
                </a:lnTo>
              </a:path>
            </a:pathLst>
          </a:custGeom>
          <a:ln w="99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750814" y="3916780"/>
            <a:ext cx="2420732" cy="0"/>
          </a:xfrm>
          <a:custGeom>
            <a:avLst/>
            <a:gdLst/>
            <a:ahLst/>
            <a:cxnLst/>
            <a:rect l="l" t="t" r="r" b="b"/>
            <a:pathLst>
              <a:path w="2420732">
                <a:moveTo>
                  <a:pt x="0" y="0"/>
                </a:moveTo>
                <a:lnTo>
                  <a:pt x="2420732" y="0"/>
                </a:lnTo>
              </a:path>
            </a:pathLst>
          </a:custGeom>
          <a:ln w="996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481843" y="3468404"/>
            <a:ext cx="2958673" cy="0"/>
          </a:xfrm>
          <a:custGeom>
            <a:avLst/>
            <a:gdLst/>
            <a:ahLst/>
            <a:cxnLst/>
            <a:rect l="l" t="t" r="r" b="b"/>
            <a:pathLst>
              <a:path w="2958673">
                <a:moveTo>
                  <a:pt x="0" y="0"/>
                </a:moveTo>
                <a:lnTo>
                  <a:pt x="2958673" y="0"/>
                </a:lnTo>
              </a:path>
            </a:pathLst>
          </a:custGeom>
          <a:ln w="996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4793005" y="3926150"/>
            <a:ext cx="21971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1Gb</a:t>
            </a:r>
            <a:endParaRPr sz="75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759832" y="4045717"/>
            <a:ext cx="28575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Maint</a:t>
            </a:r>
            <a:endParaRPr sz="75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793005" y="3472194"/>
            <a:ext cx="21971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1Gb</a:t>
            </a:r>
            <a:endParaRPr sz="75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759832" y="3591761"/>
            <a:ext cx="28575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Maint</a:t>
            </a:r>
            <a:endParaRPr sz="75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857742" y="4813535"/>
            <a:ext cx="493112" cy="0"/>
          </a:xfrm>
          <a:custGeom>
            <a:avLst/>
            <a:gdLst/>
            <a:ahLst/>
            <a:cxnLst/>
            <a:rect l="l" t="t" r="r" b="b"/>
            <a:pathLst>
              <a:path w="493112">
                <a:moveTo>
                  <a:pt x="493112" y="0"/>
                </a:moveTo>
                <a:lnTo>
                  <a:pt x="0" y="0"/>
                </a:lnTo>
              </a:path>
            </a:pathLst>
          </a:custGeom>
          <a:ln w="996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337079" y="3782269"/>
            <a:ext cx="896567" cy="672564"/>
          </a:xfrm>
          <a:custGeom>
            <a:avLst/>
            <a:gdLst/>
            <a:ahLst/>
            <a:cxnLst/>
            <a:rect l="l" t="t" r="r" b="b"/>
            <a:pathLst>
              <a:path w="896567" h="672564">
                <a:moveTo>
                  <a:pt x="896567" y="0"/>
                </a:moveTo>
                <a:lnTo>
                  <a:pt x="896567" y="672564"/>
                </a:lnTo>
                <a:lnTo>
                  <a:pt x="0" y="672564"/>
                </a:lnTo>
              </a:path>
            </a:pathLst>
          </a:custGeom>
          <a:ln w="1494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830191" y="3020030"/>
            <a:ext cx="224141" cy="493213"/>
          </a:xfrm>
          <a:custGeom>
            <a:avLst/>
            <a:gdLst/>
            <a:ahLst/>
            <a:cxnLst/>
            <a:rect l="l" t="t" r="r" b="b"/>
            <a:pathLst>
              <a:path w="224141" h="493213">
                <a:moveTo>
                  <a:pt x="0" y="493213"/>
                </a:moveTo>
                <a:lnTo>
                  <a:pt x="0" y="0"/>
                </a:lnTo>
                <a:lnTo>
                  <a:pt x="224141" y="0"/>
                </a:lnTo>
                <a:lnTo>
                  <a:pt x="224141" y="313863"/>
                </a:lnTo>
              </a:path>
            </a:pathLst>
          </a:custGeom>
          <a:ln w="1494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6780951" y="2898626"/>
            <a:ext cx="30226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40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endParaRPr sz="750">
              <a:latin typeface="Arial"/>
              <a:cs typeface="Arial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479838" y="5059680"/>
            <a:ext cx="1917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Preliminary </a:t>
            </a:r>
            <a:r>
              <a:rPr lang="en-US" sz="1400" b="1" dirty="0" smtClean="0"/>
              <a:t>Design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0510004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4175" y="2433638"/>
            <a:ext cx="8472488" cy="609600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ARTCC Equipment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69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42" y="848879"/>
            <a:ext cx="1207009" cy="52739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094" y="938038"/>
            <a:ext cx="6858000" cy="8370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0" y="88779"/>
            <a:ext cx="8397653" cy="727969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CSS-</a:t>
            </a:r>
            <a:r>
              <a:rPr lang="en-US" sz="3200" dirty="0" err="1" smtClean="0">
                <a:solidFill>
                  <a:srgbClr val="002060"/>
                </a:solidFill>
              </a:rPr>
              <a:t>Wx</a:t>
            </a:r>
            <a:r>
              <a:rPr lang="en-US" sz="3200" dirty="0" smtClean="0">
                <a:solidFill>
                  <a:srgbClr val="002060"/>
                </a:solidFill>
              </a:rPr>
              <a:t> Distribution Site Hardware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893095" y="2071612"/>
            <a:ext cx="6858000" cy="399613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CSS-Wx Switch_D </a:t>
            </a:r>
          </a:p>
          <a:p>
            <a:r>
              <a:rPr lang="en-US" sz="1800" dirty="0" smtClean="0"/>
              <a:t>Hardware:</a:t>
            </a:r>
            <a:r>
              <a:rPr lang="en-US" sz="1800" b="0" dirty="0" smtClean="0"/>
              <a:t>	Cisco Nexus 9300 Switch (N9K-C9372TX)</a:t>
            </a:r>
          </a:p>
          <a:p>
            <a:r>
              <a:rPr lang="en-US" sz="1800" dirty="0" smtClean="0"/>
              <a:t>Quantity:	</a:t>
            </a:r>
            <a:r>
              <a:rPr lang="en-US" sz="1800" b="0" dirty="0" smtClean="0"/>
              <a:t>2</a:t>
            </a:r>
          </a:p>
          <a:p>
            <a:r>
              <a:rPr lang="en-US" sz="1800" dirty="0" smtClean="0"/>
              <a:t>Features:</a:t>
            </a:r>
          </a:p>
          <a:p>
            <a:pPr defTabSz="400050"/>
            <a:r>
              <a:rPr lang="en-US" sz="1800" b="0" dirty="0" smtClean="0"/>
              <a:t>48 	- 1/10G Ethernet Ports</a:t>
            </a:r>
          </a:p>
          <a:p>
            <a:pPr defTabSz="400050"/>
            <a:r>
              <a:rPr lang="en-US" sz="1800" b="0" dirty="0" smtClean="0"/>
              <a:t>6 	- 40G QSFP+ Ports</a:t>
            </a:r>
          </a:p>
          <a:p>
            <a:pPr defTabSz="400050"/>
            <a:r>
              <a:rPr lang="en-US" sz="1800" b="0" dirty="0" smtClean="0"/>
              <a:t>Cisco Virtual PortChannel (vPC)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800" b="0" dirty="0" smtClean="0"/>
              <a:t>Both switches to look and function as one switch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800" b="0" dirty="0" smtClean="0"/>
              <a:t>When redundant connections are present and configured, bandwidth is doubled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800" b="0" dirty="0" smtClean="0"/>
              <a:t>In event of failure, remaining switch handles full communications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endParaRPr lang="en-US" sz="1800" b="0" dirty="0" smtClean="0"/>
          </a:p>
          <a:p>
            <a:endParaRPr lang="en-US" sz="1800" b="0" dirty="0" smtClean="0"/>
          </a:p>
          <a:p>
            <a:endParaRPr lang="en-US" sz="1800" b="0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4469" y="940505"/>
            <a:ext cx="428625" cy="13455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464469" y="1446530"/>
            <a:ext cx="428625" cy="3286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583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42" y="806446"/>
            <a:ext cx="1207009" cy="52739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094" y="949530"/>
            <a:ext cx="6858000" cy="8568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0" y="88779"/>
            <a:ext cx="8508619" cy="727969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CSS-</a:t>
            </a:r>
            <a:r>
              <a:rPr lang="en-US" sz="3200" dirty="0" err="1" smtClean="0">
                <a:solidFill>
                  <a:srgbClr val="002060"/>
                </a:solidFill>
              </a:rPr>
              <a:t>Wx</a:t>
            </a:r>
            <a:r>
              <a:rPr lang="en-US" sz="3200" dirty="0" smtClean="0">
                <a:solidFill>
                  <a:srgbClr val="002060"/>
                </a:solidFill>
              </a:rPr>
              <a:t> Distribution Site Hardware (Cont.)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893094" y="2084227"/>
            <a:ext cx="6858000" cy="399613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Compute Node_D </a:t>
            </a:r>
          </a:p>
          <a:p>
            <a:r>
              <a:rPr lang="en-US" dirty="0" smtClean="0"/>
              <a:t>Hardware:</a:t>
            </a:r>
            <a:r>
              <a:rPr lang="en-US" b="0" dirty="0" smtClean="0"/>
              <a:t>	Cisco UCS C220 M4 (UCSC-C220-M4S)</a:t>
            </a:r>
          </a:p>
          <a:p>
            <a:r>
              <a:rPr lang="en-US" dirty="0" smtClean="0"/>
              <a:t>Quantity:	</a:t>
            </a:r>
            <a:r>
              <a:rPr lang="en-US" b="0" dirty="0"/>
              <a:t>2</a:t>
            </a:r>
            <a:r>
              <a:rPr lang="en-US" b="0" dirty="0" smtClean="0"/>
              <a:t> (1-to-n architecture allows for future growth)</a:t>
            </a:r>
          </a:p>
          <a:p>
            <a:r>
              <a:rPr lang="en-US" dirty="0" smtClean="0"/>
              <a:t>Features:</a:t>
            </a:r>
          </a:p>
          <a:p>
            <a:pPr defTabSz="400050"/>
            <a:r>
              <a:rPr lang="en-US" b="0" dirty="0" smtClean="0"/>
              <a:t>CPU	- Two 12-core 1.80 GHz Intel Haswell (E5-2650L)</a:t>
            </a:r>
          </a:p>
          <a:p>
            <a:pPr defTabSz="400050"/>
            <a:r>
              <a:rPr lang="en-US" b="0" dirty="0" smtClean="0"/>
              <a:t>RAM	- 320 GB</a:t>
            </a:r>
          </a:p>
          <a:p>
            <a:pPr defTabSz="400050"/>
            <a:r>
              <a:rPr lang="en-US" b="0" dirty="0" smtClean="0"/>
              <a:t>HDD	- </a:t>
            </a:r>
            <a:r>
              <a:rPr lang="en-US" b="0" dirty="0"/>
              <a:t>Two 480 GB </a:t>
            </a:r>
            <a:r>
              <a:rPr lang="en-US" b="0" dirty="0" smtClean="0"/>
              <a:t>SSD </a:t>
            </a:r>
            <a:r>
              <a:rPr lang="en-US" b="0" dirty="0"/>
              <a:t>(OS)</a:t>
            </a:r>
          </a:p>
          <a:p>
            <a:pPr defTabSz="400050"/>
            <a:r>
              <a:rPr lang="en-US" b="0" dirty="0"/>
              <a:t>		- </a:t>
            </a:r>
            <a:r>
              <a:rPr lang="en-US" b="0" dirty="0" smtClean="0"/>
              <a:t>Four 1.8 </a:t>
            </a:r>
            <a:r>
              <a:rPr lang="en-US" b="0" dirty="0"/>
              <a:t>TB SAS </a:t>
            </a:r>
            <a:r>
              <a:rPr lang="en-US" b="0" dirty="0" smtClean="0"/>
              <a:t>10K </a:t>
            </a:r>
            <a:r>
              <a:rPr lang="en-US" b="0" dirty="0"/>
              <a:t>RPM HDD (Storage</a:t>
            </a:r>
            <a:r>
              <a:rPr lang="en-US" b="0" dirty="0" smtClean="0"/>
              <a:t>)</a:t>
            </a:r>
          </a:p>
          <a:p>
            <a:pPr defTabSz="400050"/>
            <a:r>
              <a:rPr lang="en-US" b="0" dirty="0" smtClean="0"/>
              <a:t>I/O		- 2 Dual Port 10GB NIC (4 total)</a:t>
            </a:r>
          </a:p>
          <a:p>
            <a:pPr defTabSz="400050"/>
            <a:r>
              <a:rPr lang="en-US" b="0" dirty="0"/>
              <a:t>	</a:t>
            </a:r>
            <a:r>
              <a:rPr lang="en-US" b="0" dirty="0" smtClean="0"/>
              <a:t>	- 2 Quad Port 1GB NIC (8 total)</a:t>
            </a:r>
            <a:endParaRPr lang="en-US" b="0" dirty="0"/>
          </a:p>
          <a:p>
            <a:pPr defTabSz="400050"/>
            <a:r>
              <a:rPr lang="en-US" b="0" dirty="0" smtClean="0"/>
              <a:t>Host for all Virtual Machines</a:t>
            </a:r>
          </a:p>
          <a:p>
            <a:pPr defTabSz="400050"/>
            <a:r>
              <a:rPr lang="en-US" b="0" dirty="0"/>
              <a:t>Will utilize GlusterFS to handle distributed storage</a:t>
            </a:r>
          </a:p>
          <a:p>
            <a:endParaRPr lang="en-US" b="0" dirty="0"/>
          </a:p>
          <a:p>
            <a:pPr defTabSz="400050"/>
            <a:endParaRPr lang="en-US" b="0" dirty="0" smtClean="0"/>
          </a:p>
          <a:p>
            <a:endParaRPr lang="en-US" b="0" dirty="0" smtClean="0"/>
          </a:p>
          <a:p>
            <a:endParaRPr lang="en-US" b="0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4469" y="960828"/>
            <a:ext cx="428625" cy="383977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464469" y="1795455"/>
            <a:ext cx="428625" cy="33099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084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4175" y="2433638"/>
            <a:ext cx="8472488" cy="609600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TRACON Equipment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69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42" y="770586"/>
            <a:ext cx="1207008" cy="52739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094" y="992235"/>
            <a:ext cx="5529682" cy="6749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0" y="88779"/>
            <a:ext cx="8631071" cy="727969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1D2F68"/>
                </a:solidFill>
              </a:rPr>
              <a:t>CSS-</a:t>
            </a:r>
            <a:r>
              <a:rPr lang="en-US" sz="3200" dirty="0" err="1" smtClean="0">
                <a:solidFill>
                  <a:srgbClr val="1D2F68"/>
                </a:solidFill>
              </a:rPr>
              <a:t>Wx</a:t>
            </a:r>
            <a:r>
              <a:rPr lang="en-US" sz="3200" dirty="0" smtClean="0">
                <a:solidFill>
                  <a:srgbClr val="1D2F68"/>
                </a:solidFill>
              </a:rPr>
              <a:t> Terminal </a:t>
            </a:r>
            <a:r>
              <a:rPr lang="en-US" sz="3200" dirty="0">
                <a:solidFill>
                  <a:srgbClr val="1D2F68"/>
                </a:solidFill>
              </a:rPr>
              <a:t>Site Hardware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893095" y="2056067"/>
            <a:ext cx="6858000" cy="3996133"/>
          </a:xfrm>
        </p:spPr>
        <p:txBody>
          <a:bodyPr>
            <a:normAutofit/>
          </a:bodyPr>
          <a:lstStyle/>
          <a:p>
            <a:r>
              <a:rPr lang="en-US" sz="1600" dirty="0" smtClean="0"/>
              <a:t>CSS-Wx Switch_T </a:t>
            </a:r>
          </a:p>
          <a:p>
            <a:r>
              <a:rPr lang="en-US" sz="1600" dirty="0" smtClean="0"/>
              <a:t>Hardware:</a:t>
            </a:r>
            <a:r>
              <a:rPr lang="en-US" sz="1600" b="0" dirty="0" smtClean="0"/>
              <a:t>	Cisco Nexus 9300 Switch (N9K-C9372TX)</a:t>
            </a:r>
          </a:p>
          <a:p>
            <a:r>
              <a:rPr lang="en-US" sz="1600" dirty="0" smtClean="0"/>
              <a:t>Quantity:	</a:t>
            </a:r>
            <a:r>
              <a:rPr lang="en-US" sz="1600" b="0" dirty="0" smtClean="0"/>
              <a:t>2</a:t>
            </a:r>
          </a:p>
          <a:p>
            <a:r>
              <a:rPr lang="en-US" sz="1600" dirty="0" smtClean="0"/>
              <a:t>Features:</a:t>
            </a:r>
          </a:p>
          <a:p>
            <a:pPr defTabSz="400050"/>
            <a:r>
              <a:rPr lang="en-US" sz="1600" b="0" dirty="0" smtClean="0"/>
              <a:t>48 	- 1/10G Ethernet Ports</a:t>
            </a:r>
          </a:p>
          <a:p>
            <a:pPr defTabSz="400050"/>
            <a:r>
              <a:rPr lang="en-US" sz="1600" b="0" dirty="0" smtClean="0"/>
              <a:t>6 	- 40G QSFP+ Ports</a:t>
            </a:r>
          </a:p>
          <a:p>
            <a:pPr defTabSz="400050"/>
            <a:r>
              <a:rPr lang="en-US" sz="1600" b="0" dirty="0" smtClean="0"/>
              <a:t>Cisco Virtual PortChannel (vPC)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600" b="0" dirty="0" smtClean="0"/>
              <a:t>Both switches to look and function as one switch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600" b="0" dirty="0" smtClean="0"/>
              <a:t>When redundant connections are present and configured, bandwidth is doubled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600" b="0" dirty="0" smtClean="0"/>
              <a:t>In event of failure, remaining switch handles full communications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endParaRPr lang="en-US" sz="1600" b="0" dirty="0" smtClean="0"/>
          </a:p>
          <a:p>
            <a:endParaRPr lang="en-US" sz="1600" b="0" dirty="0" smtClean="0"/>
          </a:p>
          <a:p>
            <a:endParaRPr lang="en-US" sz="1600" b="0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4469" y="924960"/>
            <a:ext cx="428625" cy="13455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464469" y="1430985"/>
            <a:ext cx="428625" cy="3286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25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0570" y="-25400"/>
            <a:ext cx="8229600" cy="914400"/>
          </a:xfrm>
        </p:spPr>
        <p:txBody>
          <a:bodyPr/>
          <a:lstStyle/>
          <a:p>
            <a:pPr eaLnBrk="0" hangingPunct="0"/>
            <a:r>
              <a:rPr lang="en-US" sz="3600" kern="1200" dirty="0" smtClean="0">
                <a:latin typeface="Arial" pitchFamily="34" charset="0"/>
                <a:ea typeface="+mn-ea"/>
                <a:cs typeface="+mn-cs"/>
              </a:rPr>
              <a:t>Key Benefits </a:t>
            </a:r>
            <a:r>
              <a:rPr lang="en-US" sz="3600" kern="1200" dirty="0">
                <a:latin typeface="Arial" pitchFamily="34" charset="0"/>
                <a:ea typeface="+mn-ea"/>
                <a:cs typeface="+mn-cs"/>
              </a:rPr>
              <a:t>of </a:t>
            </a:r>
            <a:r>
              <a:rPr lang="en-US" sz="3600" kern="1200" dirty="0" smtClean="0">
                <a:latin typeface="Arial" pitchFamily="34" charset="0"/>
                <a:ea typeface="+mn-ea"/>
                <a:cs typeface="+mn-cs"/>
              </a:rPr>
              <a:t>CSS-</a:t>
            </a:r>
            <a:r>
              <a:rPr lang="en-US" sz="3600" kern="1200" dirty="0" err="1" smtClean="0">
                <a:latin typeface="Arial" pitchFamily="34" charset="0"/>
                <a:ea typeface="+mn-ea"/>
                <a:cs typeface="+mn-cs"/>
              </a:rPr>
              <a:t>Wx</a:t>
            </a:r>
            <a:r>
              <a:rPr lang="en-US" sz="3600" kern="1200" dirty="0" smtClean="0">
                <a:latin typeface="Arial" pitchFamily="34" charset="0"/>
                <a:ea typeface="+mn-ea"/>
                <a:cs typeface="+mn-cs"/>
              </a:rPr>
              <a:t> and NWP</a:t>
            </a:r>
            <a:endParaRPr lang="en-US" sz="3600" kern="1200" dirty="0">
              <a:latin typeface="Arial" pitchFamily="34" charset="0"/>
              <a:ea typeface="+mn-ea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46759" y="565680"/>
            <a:ext cx="8809043" cy="5597757"/>
            <a:chOff x="255943" y="565680"/>
            <a:chExt cx="8809043" cy="5597757"/>
          </a:xfrm>
        </p:grpSpPr>
        <p:grpSp>
          <p:nvGrpSpPr>
            <p:cNvPr id="11" name="Group 10"/>
            <p:cNvGrpSpPr/>
            <p:nvPr/>
          </p:nvGrpSpPr>
          <p:grpSpPr>
            <a:xfrm>
              <a:off x="272142" y="819436"/>
              <a:ext cx="8792844" cy="1230343"/>
              <a:chOff x="272143" y="960002"/>
              <a:chExt cx="5329903" cy="997932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272143" y="960002"/>
                <a:ext cx="5329903" cy="997932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 lang="en-US" sz="18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509977" y="1154836"/>
                <a:ext cx="1909272" cy="5242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sz="18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Reduce </a:t>
                </a:r>
                <a:r>
                  <a:rPr lang="en-US" sz="1800" b="1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FAA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sz="1800" b="1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Operations Costs</a:t>
                </a:r>
                <a:endParaRPr lang="en-US" sz="18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255943" y="2270101"/>
              <a:ext cx="8809041" cy="1051929"/>
              <a:chOff x="255944" y="2174565"/>
              <a:chExt cx="5301598" cy="1051929"/>
            </a:xfrm>
          </p:grpSpPr>
          <p:sp>
            <p:nvSpPr>
              <p:cNvPr id="14" name="Rounded Rectangle 13"/>
              <p:cNvSpPr/>
              <p:nvPr/>
            </p:nvSpPr>
            <p:spPr>
              <a:xfrm>
                <a:off x="255944" y="2174565"/>
                <a:ext cx="5301598" cy="1051929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5000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 lang="en-US" sz="18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492143" y="2351797"/>
                <a:ext cx="168495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sz="1800" b="1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Modernize National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sz="1800" b="1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Airspace System </a:t>
                </a:r>
                <a:endParaRPr lang="en-US" sz="18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283079" y="3553656"/>
              <a:ext cx="8781906" cy="1097052"/>
              <a:chOff x="293867" y="4632366"/>
              <a:chExt cx="5530198" cy="1436915"/>
            </a:xfrm>
          </p:grpSpPr>
          <p:sp>
            <p:nvSpPr>
              <p:cNvPr id="16" name="Rounded Rectangle 15"/>
              <p:cNvSpPr/>
              <p:nvPr/>
            </p:nvSpPr>
            <p:spPr>
              <a:xfrm>
                <a:off x="293867" y="4632366"/>
                <a:ext cx="5530198" cy="1436915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50000">
                    <a:schemeClr val="accent6">
                      <a:lumMod val="40000"/>
                      <a:lumOff val="6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 lang="en-US" sz="18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33163" y="5036361"/>
                <a:ext cx="1652335" cy="4837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sz="1800" b="1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Improve Efficiency</a:t>
                </a:r>
                <a:endParaRPr lang="en-US" sz="18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266187" y="4884969"/>
              <a:ext cx="8798797" cy="1097053"/>
              <a:chOff x="266186" y="4789433"/>
              <a:chExt cx="5530198" cy="1097053"/>
            </a:xfrm>
          </p:grpSpPr>
          <p:sp>
            <p:nvSpPr>
              <p:cNvPr id="42" name="Rounded Rectangle 41"/>
              <p:cNvSpPr/>
              <p:nvPr/>
            </p:nvSpPr>
            <p:spPr>
              <a:xfrm>
                <a:off x="266186" y="4789433"/>
                <a:ext cx="5530198" cy="1097053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4">
                      <a:lumMod val="60000"/>
                      <a:lumOff val="40000"/>
                    </a:schemeClr>
                  </a:gs>
                  <a:gs pos="50000">
                    <a:schemeClr val="accent4">
                      <a:lumMod val="40000"/>
                      <a:lumOff val="60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 lang="en-US" sz="18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05014" y="5047852"/>
                <a:ext cx="14911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sz="1800" b="1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Improve Safety</a:t>
                </a:r>
                <a:endParaRPr lang="en-US" sz="18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32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93" t="10136" r="9135" b="10454"/>
            <a:stretch>
              <a:fillRect/>
            </a:stretch>
          </p:blipFill>
          <p:spPr bwMode="auto">
            <a:xfrm rot="19815915">
              <a:off x="3601271" y="565680"/>
              <a:ext cx="2359271" cy="1745869"/>
            </a:xfrm>
            <a:prstGeom prst="rect">
              <a:avLst/>
            </a:prstGeom>
            <a:noFill/>
            <a:ln>
              <a:noFill/>
            </a:ln>
            <a:scene3d>
              <a:camera prst="isometricBottomDown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82937">
              <a:off x="3307232" y="2064623"/>
              <a:ext cx="2386880" cy="1446473"/>
            </a:xfrm>
            <a:prstGeom prst="rect">
              <a:avLst/>
            </a:prstGeom>
            <a:scene3d>
              <a:camera prst="isometricBottomDown"/>
              <a:lightRig rig="threePt" dir="t"/>
            </a:scene3d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09843">
              <a:off x="3116836" y="3353265"/>
              <a:ext cx="2436496" cy="1492764"/>
            </a:xfrm>
            <a:prstGeom prst="rect">
              <a:avLst/>
            </a:prstGeom>
            <a:scene3d>
              <a:camera prst="isometricBottomDown"/>
              <a:lightRig rig="threePt" dir="t"/>
            </a:scene3d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689">
              <a:off x="2955648" y="4675095"/>
              <a:ext cx="2401067" cy="1488342"/>
            </a:xfrm>
            <a:prstGeom prst="rect">
              <a:avLst/>
            </a:prstGeom>
            <a:scene3d>
              <a:camera prst="isometricBottomDown"/>
              <a:lightRig rig="threePt" dir="t"/>
            </a:scene3d>
          </p:spPr>
        </p:pic>
      </p:grpSp>
      <p:sp>
        <p:nvSpPr>
          <p:cNvPr id="36" name="Rectangle 35"/>
          <p:cNvSpPr/>
          <p:nvPr/>
        </p:nvSpPr>
        <p:spPr>
          <a:xfrm>
            <a:off x="6045179" y="2310654"/>
            <a:ext cx="2670924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Decommission Outdated Systems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045179" y="3938904"/>
            <a:ext cx="1741182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Reduce Flight Delays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045179" y="5051700"/>
            <a:ext cx="2458173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Enhanced Weather Information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045179" y="2831391"/>
            <a:ext cx="1641796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Cloud Compatibility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045179" y="2559025"/>
            <a:ext cx="2061783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Leveraging SWIM and FTI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045179" y="3097857"/>
            <a:ext cx="2239716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Global Data Standardization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045179" y="3618255"/>
            <a:ext cx="2207656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latin typeface="Arial"/>
              </a:rPr>
              <a:t>Over $2.8B of User Benefits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045179" y="887619"/>
            <a:ext cx="291043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>
                <a:latin typeface="Arial"/>
              </a:rPr>
              <a:t>$</a:t>
            </a:r>
            <a:r>
              <a:rPr lang="en-US" sz="1200" b="1" i="1" dirty="0" smtClean="0">
                <a:latin typeface="Arial"/>
              </a:rPr>
              <a:t>2.0B </a:t>
            </a:r>
            <a:r>
              <a:rPr lang="en-US" sz="1200" b="1" i="1" dirty="0">
                <a:latin typeface="Arial"/>
              </a:rPr>
              <a:t>Cost Avoidance Over 25 Year Lifecycle Including $</a:t>
            </a:r>
            <a:r>
              <a:rPr lang="en-US" sz="1200" b="1" i="1" dirty="0" smtClean="0">
                <a:latin typeface="Arial"/>
              </a:rPr>
              <a:t>350M </a:t>
            </a:r>
            <a:r>
              <a:rPr lang="en-US" sz="1200" b="1" i="1" dirty="0">
                <a:latin typeface="Arial"/>
              </a:rPr>
              <a:t>Ops Cost Savings 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045179" y="1405006"/>
            <a:ext cx="2765501" cy="387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Eliminates Need for Legacy System</a:t>
            </a:r>
          </a:p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Tech Refreshes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045179" y="5610147"/>
            <a:ext cx="2530565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Common Situational Awareness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045179" y="4259553"/>
            <a:ext cx="1750800" cy="387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Enable Collaborative </a:t>
            </a:r>
          </a:p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Decision-making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045179" y="5330923"/>
            <a:ext cx="1302664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Greater Access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52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42" y="770585"/>
            <a:ext cx="1207008" cy="52739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094" y="924963"/>
            <a:ext cx="6255824" cy="7815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0" y="88779"/>
            <a:ext cx="8141973" cy="727969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1D2F68"/>
                </a:solidFill>
              </a:rPr>
              <a:t>CSS-</a:t>
            </a:r>
            <a:r>
              <a:rPr lang="en-US" sz="3200" dirty="0" err="1" smtClean="0">
                <a:solidFill>
                  <a:srgbClr val="1D2F68"/>
                </a:solidFill>
              </a:rPr>
              <a:t>Wx</a:t>
            </a:r>
            <a:r>
              <a:rPr lang="en-US" sz="3200" dirty="0" smtClean="0">
                <a:solidFill>
                  <a:srgbClr val="1D2F68"/>
                </a:solidFill>
              </a:rPr>
              <a:t> Terminal </a:t>
            </a:r>
            <a:r>
              <a:rPr lang="en-US" sz="3200" dirty="0">
                <a:solidFill>
                  <a:srgbClr val="1D2F68"/>
                </a:solidFill>
              </a:rPr>
              <a:t>Site </a:t>
            </a:r>
            <a:r>
              <a:rPr lang="en-US" sz="3200" dirty="0" smtClean="0">
                <a:solidFill>
                  <a:srgbClr val="1D2F68"/>
                </a:solidFill>
              </a:rPr>
              <a:t>Hardware (Cont.)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2009636" y="1966420"/>
            <a:ext cx="6858000" cy="3996133"/>
          </a:xfrm>
        </p:spPr>
        <p:txBody>
          <a:bodyPr>
            <a:normAutofit/>
          </a:bodyPr>
          <a:lstStyle/>
          <a:p>
            <a:r>
              <a:rPr lang="en-US" sz="1600" dirty="0" smtClean="0"/>
              <a:t>Compute Node_T </a:t>
            </a:r>
          </a:p>
          <a:p>
            <a:r>
              <a:rPr lang="en-US" sz="1600" dirty="0" smtClean="0"/>
              <a:t>Hardware:</a:t>
            </a:r>
            <a:r>
              <a:rPr lang="en-US" sz="1600" b="0" dirty="0" smtClean="0"/>
              <a:t>	Cisco UCS C220 M4 (UCSC-C220-M4S)</a:t>
            </a:r>
          </a:p>
          <a:p>
            <a:r>
              <a:rPr lang="en-US" sz="1600" dirty="0" smtClean="0"/>
              <a:t>Quantity:	</a:t>
            </a:r>
            <a:r>
              <a:rPr lang="en-US" sz="1600" b="0" dirty="0"/>
              <a:t>2</a:t>
            </a:r>
            <a:r>
              <a:rPr lang="en-US" sz="1600" b="0" dirty="0" smtClean="0"/>
              <a:t> (1-to-n architecture allows for future growth)</a:t>
            </a:r>
          </a:p>
          <a:p>
            <a:r>
              <a:rPr lang="en-US" sz="1600" dirty="0" smtClean="0"/>
              <a:t>Features:</a:t>
            </a:r>
          </a:p>
          <a:p>
            <a:pPr defTabSz="400050"/>
            <a:r>
              <a:rPr lang="en-US" sz="1600" b="0" dirty="0" smtClean="0"/>
              <a:t>CPU	- Two 12-core 1.80 GHz Intel Haswell (E5-2650L)</a:t>
            </a:r>
          </a:p>
          <a:p>
            <a:pPr defTabSz="400050"/>
            <a:r>
              <a:rPr lang="en-US" sz="1600" b="0" dirty="0" smtClean="0"/>
              <a:t>RAM	- 320 GB</a:t>
            </a:r>
          </a:p>
          <a:p>
            <a:pPr defTabSz="400050"/>
            <a:r>
              <a:rPr lang="en-US" sz="1600" b="0" dirty="0" smtClean="0"/>
              <a:t>HDD	- </a:t>
            </a:r>
            <a:r>
              <a:rPr lang="en-US" sz="1600" b="0" dirty="0"/>
              <a:t>Two 480 GB </a:t>
            </a:r>
            <a:r>
              <a:rPr lang="en-US" sz="1600" b="0" dirty="0" smtClean="0"/>
              <a:t>SSD </a:t>
            </a:r>
            <a:r>
              <a:rPr lang="en-US" sz="1600" b="0" dirty="0"/>
              <a:t>(OS)</a:t>
            </a:r>
          </a:p>
          <a:p>
            <a:pPr defTabSz="400050"/>
            <a:r>
              <a:rPr lang="en-US" sz="1600" b="0" dirty="0"/>
              <a:t>		- </a:t>
            </a:r>
            <a:r>
              <a:rPr lang="en-US" sz="1600" b="0" dirty="0" smtClean="0"/>
              <a:t>Four 1.8 </a:t>
            </a:r>
            <a:r>
              <a:rPr lang="en-US" sz="1600" b="0" dirty="0"/>
              <a:t>TB SAS </a:t>
            </a:r>
            <a:r>
              <a:rPr lang="en-US" sz="1600" b="0" dirty="0" smtClean="0"/>
              <a:t>10K </a:t>
            </a:r>
            <a:r>
              <a:rPr lang="en-US" sz="1600" b="0" dirty="0"/>
              <a:t>RPM HDD (Storage</a:t>
            </a:r>
            <a:r>
              <a:rPr lang="en-US" sz="1600" b="0" dirty="0" smtClean="0"/>
              <a:t>)</a:t>
            </a:r>
          </a:p>
          <a:p>
            <a:pPr defTabSz="400050"/>
            <a:r>
              <a:rPr lang="en-US" sz="1600" b="0" dirty="0" smtClean="0"/>
              <a:t>I/O		- 2 Dual Port 10GB NIC (4 total)</a:t>
            </a:r>
          </a:p>
          <a:p>
            <a:pPr defTabSz="400050"/>
            <a:r>
              <a:rPr lang="en-US" sz="1600" b="0" dirty="0"/>
              <a:t>	</a:t>
            </a:r>
            <a:r>
              <a:rPr lang="en-US" sz="1600" b="0" dirty="0" smtClean="0"/>
              <a:t>	- 2 Quad Port 1GB NIC (8 total)</a:t>
            </a:r>
            <a:endParaRPr lang="en-US" sz="1600" b="0" dirty="0"/>
          </a:p>
          <a:p>
            <a:pPr defTabSz="400050"/>
            <a:r>
              <a:rPr lang="en-US" sz="1600" b="0" dirty="0" smtClean="0"/>
              <a:t>Host for all Virtual Machines</a:t>
            </a:r>
          </a:p>
          <a:p>
            <a:pPr defTabSz="400050"/>
            <a:r>
              <a:rPr lang="en-US" sz="1600" b="0" dirty="0"/>
              <a:t>Will utilize GlusterFS to handle distributed storage</a:t>
            </a:r>
          </a:p>
          <a:p>
            <a:endParaRPr lang="en-US" sz="1600" b="0" dirty="0"/>
          </a:p>
          <a:p>
            <a:pPr defTabSz="400050"/>
            <a:endParaRPr lang="en-US" sz="1600" b="0" dirty="0" smtClean="0"/>
          </a:p>
          <a:p>
            <a:endParaRPr lang="en-US" sz="1600" b="0" dirty="0" smtClean="0"/>
          </a:p>
          <a:p>
            <a:endParaRPr lang="en-US" sz="1600" b="0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4469" y="924963"/>
            <a:ext cx="428625" cy="383977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464469" y="1631576"/>
            <a:ext cx="428625" cy="343796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06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42" y="788515"/>
            <a:ext cx="1207008" cy="52739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094" y="989914"/>
            <a:ext cx="6588244" cy="7876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0" y="88779"/>
            <a:ext cx="8379079" cy="727969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1D2F68"/>
                </a:solidFill>
              </a:rPr>
              <a:t>CSS-</a:t>
            </a:r>
            <a:r>
              <a:rPr lang="en-US" sz="3600" dirty="0" err="1" smtClean="0">
                <a:solidFill>
                  <a:srgbClr val="1D2F68"/>
                </a:solidFill>
              </a:rPr>
              <a:t>Wx</a:t>
            </a:r>
            <a:r>
              <a:rPr lang="en-US" sz="3600" dirty="0" smtClean="0">
                <a:solidFill>
                  <a:srgbClr val="1D2F68"/>
                </a:solidFill>
              </a:rPr>
              <a:t> Terminal </a:t>
            </a:r>
            <a:r>
              <a:rPr lang="en-US" sz="3600" dirty="0">
                <a:solidFill>
                  <a:srgbClr val="1D2F68"/>
                </a:solidFill>
              </a:rPr>
              <a:t>Site </a:t>
            </a:r>
            <a:r>
              <a:rPr lang="en-US" sz="3600" dirty="0" smtClean="0">
                <a:solidFill>
                  <a:srgbClr val="1D2F68"/>
                </a:solidFill>
              </a:rPr>
              <a:t>Hardware (Cont.)</a:t>
            </a:r>
            <a:endParaRPr lang="en-US" sz="3600" dirty="0">
              <a:solidFill>
                <a:srgbClr val="0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893095" y="2073997"/>
            <a:ext cx="6858000" cy="3996133"/>
          </a:xfrm>
        </p:spPr>
        <p:txBody>
          <a:bodyPr>
            <a:normAutofit/>
          </a:bodyPr>
          <a:lstStyle/>
          <a:p>
            <a:r>
              <a:rPr lang="en-US" sz="1600" dirty="0" smtClean="0"/>
              <a:t>TDWR Receiver </a:t>
            </a:r>
          </a:p>
          <a:p>
            <a:r>
              <a:rPr lang="en-US" sz="1600" dirty="0" smtClean="0"/>
              <a:t>Hardware:</a:t>
            </a:r>
            <a:r>
              <a:rPr lang="en-US" sz="1600" b="0" dirty="0" smtClean="0"/>
              <a:t>	</a:t>
            </a:r>
            <a:r>
              <a:rPr lang="en-US" sz="1600" b="0" dirty="0"/>
              <a:t>SINGLEstream Dual Link Aggregation TAP </a:t>
            </a:r>
            <a:r>
              <a:rPr lang="en-US" sz="1600" b="0" dirty="0" smtClean="0"/>
              <a:t>(SS-			2210BT-BT/SFP-S)</a:t>
            </a:r>
          </a:p>
          <a:p>
            <a:r>
              <a:rPr lang="en-US" sz="1600" dirty="0" smtClean="0"/>
              <a:t>Quantity:		</a:t>
            </a:r>
            <a:r>
              <a:rPr lang="en-US" sz="1600" b="0" dirty="0" smtClean="0"/>
              <a:t>Up to 7 (1 per TDWR + hot spare)</a:t>
            </a:r>
          </a:p>
          <a:p>
            <a:endParaRPr lang="en-US" sz="1800" b="0" dirty="0"/>
          </a:p>
          <a:p>
            <a:pPr defTabSz="400050"/>
            <a:endParaRPr lang="en-US" sz="1800" b="0" dirty="0" smtClean="0"/>
          </a:p>
          <a:p>
            <a:endParaRPr lang="en-US" sz="1800" b="0" dirty="0" smtClean="0"/>
          </a:p>
          <a:p>
            <a:endParaRPr lang="en-US" sz="1800" b="0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4469" y="942894"/>
            <a:ext cx="428625" cy="61079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464469" y="1777522"/>
            <a:ext cx="428625" cy="10001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5838" y="3343886"/>
            <a:ext cx="4282888" cy="265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78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5300" y="1508125"/>
            <a:ext cx="5300645" cy="4391025"/>
          </a:xfrm>
        </p:spPr>
        <p:txBody>
          <a:bodyPr/>
          <a:lstStyle/>
          <a:p>
            <a:r>
              <a:rPr lang="en-US" sz="2000" dirty="0" smtClean="0"/>
              <a:t>TDWR </a:t>
            </a:r>
          </a:p>
          <a:p>
            <a:pPr lvl="1"/>
            <a:r>
              <a:rPr lang="en-US" sz="1800" dirty="0" smtClean="0"/>
              <a:t>Broadcast UDP</a:t>
            </a:r>
          </a:p>
          <a:p>
            <a:pPr lvl="1"/>
            <a:r>
              <a:rPr lang="en-US" sz="1800" dirty="0" smtClean="0"/>
              <a:t>Unidirectional</a:t>
            </a:r>
          </a:p>
          <a:p>
            <a:endParaRPr lang="en-US" sz="2000" dirty="0"/>
          </a:p>
          <a:p>
            <a:r>
              <a:rPr lang="en-US" sz="2000" dirty="0" smtClean="0"/>
              <a:t>Network Tap</a:t>
            </a:r>
          </a:p>
          <a:p>
            <a:pPr lvl="1"/>
            <a:r>
              <a:rPr lang="en-US" sz="1800" dirty="0" smtClean="0"/>
              <a:t>Receives data from source</a:t>
            </a:r>
          </a:p>
          <a:p>
            <a:pPr lvl="1"/>
            <a:r>
              <a:rPr lang="en-US" sz="1800" dirty="0" smtClean="0"/>
              <a:t>Duplicates data across multiple ports</a:t>
            </a:r>
          </a:p>
          <a:p>
            <a:pPr lvl="1"/>
            <a:r>
              <a:rPr lang="en-US" sz="1800" dirty="0"/>
              <a:t>S</a:t>
            </a:r>
            <a:r>
              <a:rPr lang="en-US" sz="1800" dirty="0" smtClean="0"/>
              <a:t>end data to:</a:t>
            </a:r>
          </a:p>
          <a:p>
            <a:pPr lvl="2"/>
            <a:r>
              <a:rPr lang="en-US" sz="1600" dirty="0" smtClean="0"/>
              <a:t>ITWS</a:t>
            </a:r>
          </a:p>
          <a:p>
            <a:pPr lvl="2"/>
            <a:r>
              <a:rPr lang="en-US" sz="1600" dirty="0" smtClean="0"/>
              <a:t>NWP</a:t>
            </a:r>
          </a:p>
          <a:p>
            <a:pPr lvl="2"/>
            <a:r>
              <a:rPr lang="en-US" sz="1600" dirty="0" smtClean="0"/>
              <a:t>CSS-Wx Terminal Compute Nodes</a:t>
            </a:r>
          </a:p>
          <a:p>
            <a:pPr lvl="2"/>
            <a:r>
              <a:rPr lang="en-US" sz="1600" dirty="0" smtClean="0"/>
              <a:t>Per IRD, Network Tap is point of demarcation for all connected programs</a:t>
            </a:r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latin typeface="+mj-lt"/>
                <a:cs typeface="+mj-cs"/>
              </a:rPr>
              <a:t>CSS-</a:t>
            </a:r>
            <a:r>
              <a:rPr lang="en-US" sz="3600" dirty="0" err="1" smtClean="0">
                <a:latin typeface="+mj-lt"/>
                <a:cs typeface="+mj-cs"/>
              </a:rPr>
              <a:t>Wx</a:t>
            </a:r>
            <a:r>
              <a:rPr lang="en-US" sz="3600" dirty="0" smtClean="0">
                <a:latin typeface="+mj-lt"/>
                <a:cs typeface="+mj-cs"/>
              </a:rPr>
              <a:t> TDWR </a:t>
            </a:r>
            <a:r>
              <a:rPr lang="en-US" sz="3600" dirty="0">
                <a:latin typeface="+mj-lt"/>
                <a:cs typeface="+mj-cs"/>
              </a:rPr>
              <a:t>Communications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945" y="1066801"/>
            <a:ext cx="2720734" cy="483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01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156229"/>
            <a:ext cx="8472488" cy="609600"/>
          </a:xfrm>
        </p:spPr>
        <p:txBody>
          <a:bodyPr>
            <a:noAutofit/>
          </a:bodyPr>
          <a:lstStyle/>
          <a:p>
            <a:r>
              <a:rPr lang="en-US" sz="3600" dirty="0" smtClean="0"/>
              <a:t>NWP Terminal Site Block Diagram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8442"/>
          <a:stretch/>
        </p:blipFill>
        <p:spPr>
          <a:xfrm>
            <a:off x="364404" y="1082040"/>
            <a:ext cx="8424861" cy="49553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849357" y="1082040"/>
            <a:ext cx="1917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Preliminary </a:t>
            </a:r>
            <a:r>
              <a:rPr lang="en-US" sz="1400" b="1" dirty="0" smtClean="0"/>
              <a:t>Design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52212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NWP Terminal Rack Layout</a:t>
            </a:r>
            <a:endParaRPr lang="en-US" sz="36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708819"/>
              </p:ext>
            </p:extLst>
          </p:nvPr>
        </p:nvGraphicFramePr>
        <p:xfrm>
          <a:off x="6591552" y="269910"/>
          <a:ext cx="1934717" cy="5669034"/>
        </p:xfrm>
        <a:graphic>
          <a:graphicData uri="http://schemas.openxmlformats.org/drawingml/2006/table">
            <a:tbl>
              <a:tblPr/>
              <a:tblGrid>
                <a:gridCol w="813744"/>
                <a:gridCol w="1120973"/>
              </a:tblGrid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Router FTI Interface 1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Router FTI Interface 2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Radar Interface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Maint Laptop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319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Server 2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Server 1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10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10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8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Rack </a:t>
                      </a:r>
                    </a:p>
                  </a:txBody>
                  <a:tcPr marL="5173" marR="5173" marT="51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Preliminary Design</a:t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Terminal Site Rack</a:t>
                      </a:r>
                    </a:p>
                  </a:txBody>
                  <a:tcPr marL="5173" marR="5173" marT="517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5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Configuration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 Inch Rack Depth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173" marR="5173" marT="517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53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Equipment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Weight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lbs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962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Power Max KW</a:t>
                      </a:r>
                    </a:p>
                  </a:txBody>
                  <a:tcPr marL="5173" marR="5173" marT="51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</a:t>
                      </a:r>
                    </a:p>
                  </a:txBody>
                  <a:tcPr marL="5173" marR="5173" marT="51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962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Spare U</a:t>
                      </a:r>
                    </a:p>
                  </a:txBody>
                  <a:tcPr marL="5173" marR="5173" marT="51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5173" marR="5173" marT="51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5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Core Count</a:t>
                      </a:r>
                    </a:p>
                  </a:txBody>
                  <a:tcPr marL="5173" marR="5173" marT="51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173" marR="5173" marT="51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519310"/>
              </p:ext>
            </p:extLst>
          </p:nvPr>
        </p:nvGraphicFramePr>
        <p:xfrm>
          <a:off x="5090963" y="4723154"/>
          <a:ext cx="1138049" cy="934804"/>
        </p:xfrm>
        <a:graphic>
          <a:graphicData uri="http://schemas.openxmlformats.org/drawingml/2006/table">
            <a:tbl>
              <a:tblPr/>
              <a:tblGrid>
                <a:gridCol w="1138049"/>
              </a:tblGrid>
              <a:tr h="1222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Empty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222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Laptop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2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Switch/Serial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910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Hot Failover/Product</a:t>
                      </a:r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Generator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Server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Content Placeholder 5"/>
          <p:cNvSpPr txBox="1">
            <a:spLocks/>
          </p:cNvSpPr>
          <p:nvPr/>
        </p:nvSpPr>
        <p:spPr>
          <a:xfrm>
            <a:off x="529302" y="1531088"/>
            <a:ext cx="4008525" cy="4991385"/>
          </a:xfrm>
          <a:prstGeom prst="rect">
            <a:avLst/>
          </a:prstGeom>
        </p:spPr>
        <p:txBody>
          <a:bodyPr>
            <a:normAutofit/>
          </a:bodyPr>
          <a:lstStyle>
            <a:lvl1pPr marL="230188" indent="-230188" algn="l" defTabSz="914400" rtl="0" eaLnBrk="1" latinLnBrk="0" hangingPunct="1">
              <a:spcBef>
                <a:spcPts val="12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569913" indent="-225425" algn="l" defTabSz="914400" rtl="0" eaLnBrk="1" latinLnBrk="0" hangingPunct="1"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indent="-223838" algn="l" defTabSz="914400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258888" indent="-231775" algn="l" defTabSz="914400" rtl="0" eaLnBrk="1" latinLnBrk="0" hangingPunct="1">
              <a:spcBef>
                <a:spcPts val="600"/>
              </a:spcBef>
              <a:buSzPct val="80000"/>
              <a:buFont typeface="Wingdings" pitchFamily="2" charset="2"/>
              <a:buChar char="Ø"/>
              <a:defRPr sz="1600" b="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604963" indent="-233363" algn="l" defTabSz="914400" rtl="0" eaLnBrk="1" latinLnBrk="0" hangingPunct="1">
              <a:spcBef>
                <a:spcPts val="600"/>
              </a:spcBef>
              <a:buSzPct val="80000"/>
              <a:buFont typeface="Courier New" pitchFamily="49" charset="0"/>
              <a:buChar char="o"/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b="1" dirty="0" smtClean="0"/>
              <a:t>Preliminary Design: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 smtClean="0"/>
              <a:t>2 Hot Failover Servers</a:t>
            </a:r>
          </a:p>
          <a:p>
            <a:pPr lvl="1"/>
            <a:r>
              <a:rPr lang="en-US" sz="1800" dirty="0" smtClean="0"/>
              <a:t>Single socket configuration</a:t>
            </a:r>
          </a:p>
          <a:p>
            <a:pPr lvl="1"/>
            <a:r>
              <a:rPr lang="en-US" sz="1800" dirty="0" smtClean="0"/>
              <a:t>Clocked at 3.3GHz</a:t>
            </a:r>
          </a:p>
          <a:p>
            <a:pPr lvl="1"/>
            <a:r>
              <a:rPr lang="en-US" sz="1800" dirty="0" smtClean="0"/>
              <a:t>Single threaded response time significantly faster than Domain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 smtClean="0"/>
              <a:t>16 serial ports for ASR weather channel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 smtClean="0"/>
              <a:t>Standard 30 inch rack</a:t>
            </a:r>
          </a:p>
        </p:txBody>
      </p:sp>
    </p:spTree>
    <p:extLst>
      <p:ext uri="{BB962C8B-B14F-4D97-AF65-F5344CB8AC3E}">
        <p14:creationId xmlns:p14="http://schemas.microsoft.com/office/powerpoint/2010/main" val="26287963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Dedicated AWD Site</a:t>
            </a:r>
            <a:r>
              <a:rPr lang="en-US" sz="3600" dirty="0"/>
              <a:t> </a:t>
            </a:r>
            <a:r>
              <a:rPr lang="en-US" sz="3600" dirty="0" smtClean="0"/>
              <a:t>Block Diagram</a:t>
            </a:r>
            <a:endParaRPr lang="en-US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762" y="1122537"/>
            <a:ext cx="7296838" cy="484541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446706" y="1106840"/>
            <a:ext cx="300915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smtClean="0"/>
              <a:t>(Preliminary Design) 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58717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290321"/>
            <a:ext cx="8050213" cy="4608830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solidFill>
                  <a:srgbClr val="000000"/>
                </a:solidFill>
              </a:rPr>
              <a:t>CSS-</a:t>
            </a:r>
            <a:r>
              <a:rPr lang="en-US" sz="2400" dirty="0" err="1">
                <a:solidFill>
                  <a:srgbClr val="000000"/>
                </a:solidFill>
              </a:rPr>
              <a:t>Wx</a:t>
            </a:r>
            <a:r>
              <a:rPr lang="en-US" sz="2400" dirty="0">
                <a:solidFill>
                  <a:srgbClr val="000000"/>
                </a:solidFill>
              </a:rPr>
              <a:t> and NWP are being developed by Harris and Raytheon, respectively</a:t>
            </a:r>
          </a:p>
          <a:p>
            <a:pPr lvl="1"/>
            <a:r>
              <a:rPr lang="en-US" sz="2000" dirty="0"/>
              <a:t>Achieved NWP Preliminary Design Review (PDR) in May 2016 </a:t>
            </a:r>
          </a:p>
          <a:p>
            <a:pPr lvl="1"/>
            <a:r>
              <a:rPr lang="en-US" sz="2000" dirty="0" smtClean="0"/>
              <a:t>Achieved </a:t>
            </a:r>
            <a:r>
              <a:rPr lang="en-US" sz="2000" dirty="0"/>
              <a:t>CSS-</a:t>
            </a:r>
            <a:r>
              <a:rPr lang="en-US" sz="2000" dirty="0" err="1"/>
              <a:t>Wx</a:t>
            </a:r>
            <a:r>
              <a:rPr lang="en-US" sz="2000" dirty="0"/>
              <a:t> </a:t>
            </a:r>
            <a:r>
              <a:rPr lang="en-US" sz="2000" dirty="0" smtClean="0"/>
              <a:t>Critical Design </a:t>
            </a:r>
            <a:r>
              <a:rPr lang="en-US" sz="2000" dirty="0"/>
              <a:t>Review </a:t>
            </a:r>
            <a:r>
              <a:rPr lang="en-US" sz="2000" dirty="0" smtClean="0"/>
              <a:t>(CDR) in June 2016</a:t>
            </a:r>
            <a:endParaRPr lang="en-US" dirty="0"/>
          </a:p>
          <a:p>
            <a:pPr lvl="0">
              <a:defRPr/>
            </a:pPr>
            <a:r>
              <a:rPr lang="en-US" sz="2400" dirty="0" smtClean="0">
                <a:solidFill>
                  <a:srgbClr val="000000"/>
                </a:solidFill>
              </a:rPr>
              <a:t>CSS-</a:t>
            </a:r>
            <a:r>
              <a:rPr lang="en-US" sz="2400" dirty="0" err="1" smtClean="0">
                <a:solidFill>
                  <a:srgbClr val="000000"/>
                </a:solidFill>
              </a:rPr>
              <a:t>Wx</a:t>
            </a:r>
            <a:r>
              <a:rPr lang="en-US" sz="2400" dirty="0" smtClean="0">
                <a:solidFill>
                  <a:srgbClr val="000000"/>
                </a:solidFill>
              </a:rPr>
              <a:t> and NWP will provide improvements over legacy weather systems</a:t>
            </a:r>
          </a:p>
          <a:p>
            <a:pPr lvl="0">
              <a:defRPr/>
            </a:pPr>
            <a:r>
              <a:rPr lang="en-US" sz="2400" dirty="0" smtClean="0">
                <a:solidFill>
                  <a:srgbClr val="000000"/>
                </a:solidFill>
              </a:rPr>
              <a:t>AJM-333 coordinating site </a:t>
            </a:r>
            <a:r>
              <a:rPr lang="en-US" sz="2400" dirty="0">
                <a:solidFill>
                  <a:srgbClr val="000000"/>
                </a:solidFill>
              </a:rPr>
              <a:t>s</a:t>
            </a:r>
            <a:r>
              <a:rPr lang="en-US" sz="2400" dirty="0" smtClean="0">
                <a:solidFill>
                  <a:srgbClr val="000000"/>
                </a:solidFill>
              </a:rPr>
              <a:t>urveys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smtClean="0">
                <a:solidFill>
                  <a:srgbClr val="000000"/>
                </a:solidFill>
              </a:rPr>
              <a:t>site </a:t>
            </a:r>
            <a:r>
              <a:rPr lang="en-US" sz="2400" dirty="0">
                <a:solidFill>
                  <a:srgbClr val="000000"/>
                </a:solidFill>
              </a:rPr>
              <a:t>p</a:t>
            </a:r>
            <a:r>
              <a:rPr lang="en-US" sz="2400" dirty="0" smtClean="0">
                <a:solidFill>
                  <a:srgbClr val="000000"/>
                </a:solidFill>
              </a:rPr>
              <a:t>reparation </a:t>
            </a:r>
            <a:r>
              <a:rPr lang="en-US" sz="2400" dirty="0">
                <a:solidFill>
                  <a:srgbClr val="000000"/>
                </a:solidFill>
              </a:rPr>
              <a:t>and </a:t>
            </a:r>
            <a:r>
              <a:rPr lang="en-US" sz="2400" dirty="0" smtClean="0">
                <a:solidFill>
                  <a:srgbClr val="000000"/>
                </a:solidFill>
              </a:rPr>
              <a:t>installations </a:t>
            </a:r>
          </a:p>
          <a:p>
            <a:pPr lvl="1">
              <a:defRPr/>
            </a:pPr>
            <a:r>
              <a:rPr lang="en-US" dirty="0" smtClean="0">
                <a:solidFill>
                  <a:srgbClr val="000000"/>
                </a:solidFill>
              </a:rPr>
              <a:t>Activities </a:t>
            </a:r>
            <a:r>
              <a:rPr lang="en-US" dirty="0">
                <a:solidFill>
                  <a:srgbClr val="000000"/>
                </a:solidFill>
              </a:rPr>
              <a:t>for </a:t>
            </a:r>
            <a:r>
              <a:rPr lang="en-US" dirty="0" smtClean="0">
                <a:solidFill>
                  <a:srgbClr val="000000"/>
                </a:solidFill>
              </a:rPr>
              <a:t>CSS-</a:t>
            </a:r>
            <a:r>
              <a:rPr lang="en-US" dirty="0" err="1" smtClean="0">
                <a:solidFill>
                  <a:srgbClr val="000000"/>
                </a:solidFill>
              </a:rPr>
              <a:t>Wx</a:t>
            </a:r>
            <a:r>
              <a:rPr lang="en-US" dirty="0" smtClean="0">
                <a:solidFill>
                  <a:srgbClr val="000000"/>
                </a:solidFill>
              </a:rPr>
              <a:t> and NWP programs may </a:t>
            </a:r>
            <a:r>
              <a:rPr lang="en-US" dirty="0">
                <a:solidFill>
                  <a:srgbClr val="000000"/>
                </a:solidFill>
              </a:rPr>
              <a:t>occur at different </a:t>
            </a:r>
            <a:r>
              <a:rPr lang="en-US" dirty="0" smtClean="0">
                <a:solidFill>
                  <a:srgbClr val="000000"/>
                </a:solidFill>
              </a:rPr>
              <a:t>time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Summary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2657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340833" y="324421"/>
            <a:ext cx="7924831" cy="609600"/>
          </a:xfrm>
        </p:spPr>
        <p:txBody>
          <a:bodyPr/>
          <a:lstStyle/>
          <a:p>
            <a:pPr eaLnBrk="1" hangingPunct="1"/>
            <a:r>
              <a:rPr lang="en-US" sz="3200" dirty="0" smtClean="0"/>
              <a:t>FAA NextGen Weather Systems Scope</a:t>
            </a:r>
            <a:endParaRPr lang="en-US" sz="3200" dirty="0" smtClean="0">
              <a:solidFill>
                <a:srgbClr val="222268"/>
              </a:solidFill>
            </a:endParaRPr>
          </a:p>
        </p:txBody>
      </p:sp>
      <p:grpSp>
        <p:nvGrpSpPr>
          <p:cNvPr id="11267" name="Group 25"/>
          <p:cNvGrpSpPr>
            <a:grpSpLocks/>
          </p:cNvGrpSpPr>
          <p:nvPr/>
        </p:nvGrpSpPr>
        <p:grpSpPr bwMode="auto">
          <a:xfrm>
            <a:off x="340833" y="3296089"/>
            <a:ext cx="8447087" cy="2604976"/>
            <a:chOff x="330200" y="939934"/>
            <a:chExt cx="8447088" cy="1920876"/>
          </a:xfrm>
        </p:grpSpPr>
        <p:sp>
          <p:nvSpPr>
            <p:cNvPr id="20" name="Rectangle 19"/>
            <p:cNvSpPr/>
            <p:nvPr/>
          </p:nvSpPr>
          <p:spPr bwMode="auto">
            <a:xfrm>
              <a:off x="2024062" y="939934"/>
              <a:ext cx="6753226" cy="190473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9342" tIns="69342" rIns="92456" bIns="104013" spcCol="1270" anchor="ctr" anchorCtr="0"/>
            <a:lstStyle/>
            <a:p>
              <a:pPr marL="285750" indent="-285750">
                <a:spcBef>
                  <a:spcPts val="300"/>
                </a:spcBef>
                <a:buFont typeface="Arial" pitchFamily="34" charset="0"/>
                <a:buChar char="•"/>
                <a:defRPr/>
              </a:pPr>
              <a:r>
                <a:rPr lang="en-US" sz="1400" dirty="0" smtClean="0"/>
                <a:t>Produces </a:t>
              </a:r>
              <a:r>
                <a:rPr lang="en-US" sz="1400" dirty="0"/>
                <a:t>advanced aviation specific weather products</a:t>
              </a:r>
            </a:p>
            <a:p>
              <a:pPr marL="568325" lvl="1" indent="-225425">
                <a:lnSpc>
                  <a:spcPct val="80000"/>
                </a:lnSpc>
                <a:spcBef>
                  <a:spcPts val="300"/>
                </a:spcBef>
                <a:buFontTx/>
                <a:buChar char="-"/>
                <a:defRPr/>
              </a:pPr>
              <a:r>
                <a:rPr lang="en-US" sz="1400" dirty="0" smtClean="0"/>
                <a:t>0 </a:t>
              </a:r>
              <a:r>
                <a:rPr lang="en-US" sz="1400" dirty="0"/>
                <a:t>to 8 hour aviation weather products</a:t>
              </a:r>
            </a:p>
            <a:p>
              <a:pPr marL="568325" lvl="1" indent="-225425">
                <a:lnSpc>
                  <a:spcPct val="80000"/>
                </a:lnSpc>
                <a:spcBef>
                  <a:spcPts val="300"/>
                </a:spcBef>
                <a:buFontTx/>
                <a:buChar char="-"/>
                <a:defRPr/>
              </a:pPr>
              <a:r>
                <a:rPr lang="en-US" sz="1400" dirty="0"/>
                <a:t>Real-time weather radar information (e.g., ERAM)</a:t>
              </a:r>
            </a:p>
            <a:p>
              <a:pPr marL="568325" lvl="1" indent="-225425">
                <a:lnSpc>
                  <a:spcPct val="80000"/>
                </a:lnSpc>
                <a:spcBef>
                  <a:spcPts val="300"/>
                </a:spcBef>
                <a:buFontTx/>
                <a:buChar char="-"/>
                <a:defRPr/>
              </a:pPr>
              <a:r>
                <a:rPr lang="en-US" sz="1400" dirty="0"/>
                <a:t>Convective Weather Avoidance Fields</a:t>
              </a:r>
            </a:p>
            <a:p>
              <a:pPr marL="568325" lvl="1" indent="-225425">
                <a:lnSpc>
                  <a:spcPct val="80000"/>
                </a:lnSpc>
                <a:spcBef>
                  <a:spcPts val="300"/>
                </a:spcBef>
                <a:buFontTx/>
                <a:buChar char="-"/>
                <a:defRPr/>
              </a:pPr>
              <a:r>
                <a:rPr lang="en-US" sz="1400" dirty="0"/>
                <a:t>Wind Shear alerts</a:t>
              </a:r>
            </a:p>
            <a:p>
              <a:pPr marL="285750" indent="-285750">
                <a:spcBef>
                  <a:spcPts val="300"/>
                </a:spcBef>
                <a:buFont typeface="Arial" pitchFamily="34" charset="0"/>
                <a:buChar char="•"/>
                <a:defRPr/>
              </a:pPr>
              <a:r>
                <a:rPr lang="en-US" sz="1400" dirty="0" smtClean="0"/>
                <a:t>Translates </a:t>
              </a:r>
              <a:r>
                <a:rPr lang="en-US" sz="1400" dirty="0"/>
                <a:t>weather information into weather avoidance areas for integration into decision support tools (e.g., TFMS, TBFM)</a:t>
              </a:r>
              <a:r>
                <a:rPr lang="en-US" sz="1400" dirty="0">
                  <a:solidFill>
                    <a:schemeClr val="tx1"/>
                  </a:solidFill>
                </a:rPr>
                <a:t> </a:t>
              </a:r>
              <a:endParaRPr lang="en-US" sz="1400" dirty="0" smtClean="0">
                <a:solidFill>
                  <a:schemeClr val="tx1"/>
                </a:solidFill>
              </a:endParaRPr>
            </a:p>
            <a:p>
              <a:pPr marL="285750" indent="-285750">
                <a:spcBef>
                  <a:spcPts val="300"/>
                </a:spcBef>
                <a:buFont typeface="Arial" pitchFamily="34" charset="0"/>
                <a:buChar char="•"/>
                <a:defRPr/>
              </a:pPr>
              <a:r>
                <a:rPr lang="en-US" sz="1400" dirty="0" smtClean="0">
                  <a:solidFill>
                    <a:schemeClr val="tx1"/>
                  </a:solidFill>
                </a:rPr>
                <a:t>Provides Aviation Weather Display (AWD) of NextGen weather information for ATC users</a:t>
              </a:r>
              <a:endParaRPr lang="en-US" sz="1400" dirty="0"/>
            </a:p>
            <a:p>
              <a:pPr marL="285750" indent="-285750">
                <a:spcBef>
                  <a:spcPts val="300"/>
                </a:spcBef>
                <a:buFont typeface="Arial" pitchFamily="34" charset="0"/>
                <a:buChar char="•"/>
                <a:defRPr/>
              </a:pPr>
              <a:r>
                <a:rPr lang="en-US" sz="1400" dirty="0"/>
                <a:t>Enables decommissioning of legacy weather processor systems (e.g., WARP, ITWS, CIWS</a:t>
              </a:r>
              <a:r>
                <a:rPr lang="en-US" sz="1400" dirty="0" smtClean="0"/>
                <a:t>)</a:t>
              </a:r>
              <a:endParaRPr lang="en-US" sz="1400" dirty="0"/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330200" y="939934"/>
              <a:ext cx="1693862" cy="1920876"/>
            </a:xfrm>
            <a:prstGeom prst="rect">
              <a:avLst/>
            </a:prstGeom>
            <a:solidFill>
              <a:schemeClr val="accent2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2456" tIns="52832" rIns="92456" bIns="52832" spcCol="1270" anchor="ctr"/>
            <a:lstStyle/>
            <a:p>
              <a:pPr algn="ctr" defTabSz="577850">
                <a:lnSpc>
                  <a:spcPct val="90000"/>
                </a:lnSpc>
                <a:spcAft>
                  <a:spcPct val="35000"/>
                </a:spcAft>
                <a:buNone/>
                <a:defRPr/>
              </a:pP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NextGen Weather Processor (NWP)</a:t>
              </a:r>
            </a:p>
          </p:txBody>
        </p:sp>
      </p:grpSp>
      <p:grpSp>
        <p:nvGrpSpPr>
          <p:cNvPr id="11268" name="Group 24"/>
          <p:cNvGrpSpPr>
            <a:grpSpLocks/>
          </p:cNvGrpSpPr>
          <p:nvPr/>
        </p:nvGrpSpPr>
        <p:grpSpPr bwMode="auto">
          <a:xfrm>
            <a:off x="330200" y="1266281"/>
            <a:ext cx="8455025" cy="1930399"/>
            <a:chOff x="322263" y="3068638"/>
            <a:chExt cx="8455025" cy="1327150"/>
          </a:xfrm>
        </p:grpSpPr>
        <p:sp>
          <p:nvSpPr>
            <p:cNvPr id="15" name="Rectangle 14"/>
            <p:cNvSpPr/>
            <p:nvPr/>
          </p:nvSpPr>
          <p:spPr bwMode="auto">
            <a:xfrm>
              <a:off x="2151063" y="3090888"/>
              <a:ext cx="6626225" cy="1282650"/>
            </a:xfrm>
            <a:prstGeom prst="rect">
              <a:avLst/>
            </a:prstGeom>
          </p:spPr>
          <p:style>
            <a:ln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ectangle 15"/>
            <p:cNvSpPr/>
            <p:nvPr/>
          </p:nvSpPr>
          <p:spPr bwMode="auto">
            <a:xfrm>
              <a:off x="2016125" y="3068638"/>
              <a:ext cx="6761163" cy="1304900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</p:spPr>
          <p:style>
            <a:ln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9342" tIns="69342" rIns="92456" bIns="104013" spcCol="1270" anchor="ctr" anchorCtr="0"/>
            <a:lstStyle/>
            <a:p>
              <a:pPr marL="285750" lvl="1" indent="-285750">
                <a:buFont typeface="Arial" pitchFamily="34" charset="0"/>
                <a:buChar char="•"/>
                <a:defRPr/>
              </a:pPr>
              <a:r>
                <a:rPr lang="en-US" sz="1400" dirty="0"/>
                <a:t>Provides a single source for FAA weather information and establishes enterprise level common support services using SWIM</a:t>
              </a:r>
            </a:p>
            <a:p>
              <a:pPr marL="285750" lvl="1" indent="-285750">
                <a:buFont typeface="Arial" pitchFamily="34" charset="0"/>
                <a:buChar char="•"/>
                <a:defRPr/>
              </a:pPr>
              <a:r>
                <a:rPr lang="en-US" sz="1400" dirty="0"/>
                <a:t>Focuses on weather information management, publishing to support users, and providing new interface standards and formats </a:t>
              </a:r>
            </a:p>
            <a:p>
              <a:pPr marL="568325" lvl="1" indent="-225425">
                <a:lnSpc>
                  <a:spcPct val="80000"/>
                </a:lnSpc>
                <a:spcBef>
                  <a:spcPts val="300"/>
                </a:spcBef>
                <a:buFontTx/>
                <a:buChar char="-"/>
                <a:defRPr/>
              </a:pPr>
              <a:r>
                <a:rPr lang="en-US" sz="1400" dirty="0"/>
                <a:t>Consistent with global standards (e.g., WXXM) </a:t>
              </a:r>
            </a:p>
            <a:p>
              <a:pPr marL="568325" lvl="1" indent="-225425">
                <a:lnSpc>
                  <a:spcPct val="80000"/>
                </a:lnSpc>
                <a:spcBef>
                  <a:spcPts val="300"/>
                </a:spcBef>
                <a:buFontTx/>
                <a:buChar char="-"/>
                <a:defRPr/>
              </a:pPr>
              <a:r>
                <a:rPr lang="en-US" sz="1400" dirty="0"/>
                <a:t>Provides geospatial data access services (WFS, WCS, WMS, WMTS)</a:t>
              </a:r>
            </a:p>
            <a:p>
              <a:pPr marL="285750" lvl="1" indent="-285750">
                <a:buFont typeface="Arial" pitchFamily="34" charset="0"/>
                <a:buChar char="•"/>
                <a:defRPr/>
              </a:pPr>
              <a:r>
                <a:rPr lang="en-US" sz="1400" dirty="0"/>
                <a:t>Enables decommissioning of legacy weather dissemination systems (e.g., WARP WINS, FBWTG, CDDS</a:t>
              </a:r>
              <a:r>
                <a:rPr lang="en-US" sz="1400" dirty="0" smtClean="0"/>
                <a:t>)</a:t>
              </a:r>
              <a:endParaRPr lang="en-US" sz="1400" dirty="0"/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322263" y="3068638"/>
              <a:ext cx="1693862" cy="1327150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2456" tIns="52832" rIns="92456" bIns="52832" spcCol="1270" anchor="ctr"/>
            <a:lstStyle/>
            <a:p>
              <a:pPr algn="ctr" defTabSz="577850">
                <a:lnSpc>
                  <a:spcPct val="90000"/>
                </a:lnSpc>
                <a:spcAft>
                  <a:spcPct val="35000"/>
                </a:spcAft>
                <a:buNone/>
                <a:defRPr/>
              </a:pP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Common Support Services – Weather (CSS-</a:t>
              </a:r>
              <a:r>
                <a:rPr lang="en-US" sz="1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Wx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</p:txBody>
        </p:sp>
      </p:grpSp>
      <p:sp>
        <p:nvSpPr>
          <p:cNvPr id="14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636504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78D3ABA1-EA94-43C0-B992-7CBCC31144F1}" type="slidenum"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75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2"/>
          <p:cNvSpPr>
            <a:spLocks noGrp="1"/>
          </p:cNvSpPr>
          <p:nvPr>
            <p:ph type="title"/>
          </p:nvPr>
        </p:nvSpPr>
        <p:spPr>
          <a:xfrm>
            <a:off x="368294" y="332633"/>
            <a:ext cx="8472487" cy="609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3600" dirty="0" smtClean="0"/>
              <a:t>FAA NextGen </a:t>
            </a:r>
            <a:r>
              <a:rPr lang="en-US" sz="3600" dirty="0" err="1" smtClean="0"/>
              <a:t>Wx</a:t>
            </a:r>
            <a:r>
              <a:rPr lang="en-US" sz="3600" dirty="0" smtClean="0"/>
              <a:t> Systems in NAS</a:t>
            </a:r>
            <a:endParaRPr lang="en-US" sz="3600" dirty="0" smtClean="0">
              <a:solidFill>
                <a:srgbClr val="002060"/>
              </a:solidFill>
            </a:endParaRPr>
          </a:p>
        </p:txBody>
      </p:sp>
      <p:grpSp>
        <p:nvGrpSpPr>
          <p:cNvPr id="8195" name="Group 2"/>
          <p:cNvGrpSpPr>
            <a:grpSpLocks/>
          </p:cNvGrpSpPr>
          <p:nvPr/>
        </p:nvGrpSpPr>
        <p:grpSpPr bwMode="auto">
          <a:xfrm>
            <a:off x="2148770" y="1664214"/>
            <a:ext cx="6950075" cy="1830388"/>
            <a:chOff x="1304925" y="919842"/>
            <a:chExt cx="6111875" cy="2013858"/>
          </a:xfrm>
        </p:grpSpPr>
        <p:sp>
          <p:nvSpPr>
            <p:cNvPr id="5" name="AutoShape 5"/>
            <p:cNvSpPr>
              <a:spLocks noChangeAspect="1" noChangeArrowheads="1" noTextEdit="1"/>
            </p:cNvSpPr>
            <p:nvPr/>
          </p:nvSpPr>
          <p:spPr bwMode="auto">
            <a:xfrm>
              <a:off x="1304925" y="942549"/>
              <a:ext cx="6111875" cy="1940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pic>
          <p:nvPicPr>
            <p:cNvPr id="8251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667"/>
            <a:stretch>
              <a:fillRect/>
            </a:stretch>
          </p:blipFill>
          <p:spPr bwMode="auto">
            <a:xfrm>
              <a:off x="1304925" y="1180731"/>
              <a:ext cx="6033266" cy="1752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1804708" y="1492735"/>
              <a:ext cx="638584" cy="355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ts val="0"/>
                </a:spcBef>
                <a:buNone/>
                <a:defRPr/>
              </a:pPr>
              <a:r>
                <a:rPr lang="en-US" sz="1050" b="1" dirty="0">
                  <a:solidFill>
                    <a:srgbClr val="000000"/>
                  </a:solidFill>
                  <a:latin typeface="+mn-lt"/>
                </a:rPr>
                <a:t>All-weather</a:t>
              </a:r>
            </a:p>
            <a:p>
              <a:pPr>
                <a:spcBef>
                  <a:spcPts val="0"/>
                </a:spcBef>
                <a:buNone/>
                <a:defRPr/>
              </a:pPr>
              <a:r>
                <a:rPr lang="en-US" sz="1050" b="1" dirty="0">
                  <a:solidFill>
                    <a:srgbClr val="000000"/>
                  </a:solidFill>
                  <a:latin typeface="+mn-lt"/>
                </a:rPr>
                <a:t>Departures</a:t>
              </a:r>
              <a:endParaRPr lang="en-US" sz="1050" b="1" dirty="0">
                <a:latin typeface="+mn-lt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4600982" y="919842"/>
              <a:ext cx="1250854" cy="355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buNone/>
                <a:defRPr/>
              </a:pPr>
              <a:r>
                <a:rPr lang="en-US" sz="1050" b="1" dirty="0">
                  <a:solidFill>
                    <a:srgbClr val="000000"/>
                  </a:solidFill>
                  <a:latin typeface="+mn-lt"/>
                </a:rPr>
                <a:t>Reduce Weather Impact</a:t>
              </a:r>
              <a:endParaRPr lang="en-US" sz="1050" b="1" dirty="0">
                <a:latin typeface="+mn-lt"/>
              </a:endParaRPr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5659183" y="1492735"/>
              <a:ext cx="1030280" cy="355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buNone/>
                <a:defRPr/>
              </a:pPr>
              <a:r>
                <a:rPr lang="en-US" sz="1050" b="1" dirty="0">
                  <a:solidFill>
                    <a:srgbClr val="000000"/>
                  </a:solidFill>
                  <a:latin typeface="+mn-lt"/>
                </a:rPr>
                <a:t>All-weather Approaches</a:t>
              </a:r>
              <a:endParaRPr lang="en-US" sz="1050" b="1" dirty="0">
                <a:latin typeface="+mn-lt"/>
              </a:endParaRPr>
            </a:p>
          </p:txBody>
        </p:sp>
        <p:sp>
          <p:nvSpPr>
            <p:cNvPr id="17" name="Rectangle 19"/>
            <p:cNvSpPr>
              <a:spLocks noChangeArrowheads="1"/>
            </p:cNvSpPr>
            <p:nvPr/>
          </p:nvSpPr>
          <p:spPr bwMode="auto">
            <a:xfrm>
              <a:off x="2673047" y="942549"/>
              <a:ext cx="1316469" cy="355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buNone/>
                <a:defRPr/>
              </a:pPr>
              <a:r>
                <a:rPr lang="en-US" sz="1050" b="1" dirty="0">
                  <a:latin typeface="+mn-lt"/>
                </a:rPr>
                <a:t>Efficient, Flexible Routing</a:t>
              </a:r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375151"/>
              </p:ext>
            </p:extLst>
          </p:nvPr>
        </p:nvGraphicFramePr>
        <p:xfrm>
          <a:off x="148833" y="3766613"/>
          <a:ext cx="8797610" cy="1460985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2020097"/>
                <a:gridCol w="1172297"/>
                <a:gridCol w="1401304"/>
                <a:gridCol w="1401304"/>
                <a:gridCol w="1401304"/>
                <a:gridCol w="1401304"/>
              </a:tblGrid>
              <a:tr h="74203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/>
                        </a:rPr>
                        <a:t>Current </a:t>
                      </a:r>
                      <a:r>
                        <a:rPr lang="en-US" sz="1400" dirty="0" err="1" smtClean="0">
                          <a:effectLst/>
                        </a:rPr>
                        <a:t>Wx</a:t>
                      </a:r>
                      <a:r>
                        <a:rPr lang="en-US" sz="1400" baseline="0" dirty="0" smtClean="0">
                          <a:effectLst/>
                        </a:rPr>
                        <a:t> Systems</a:t>
                      </a:r>
                      <a:endParaRPr lang="en-US" sz="1400" b="1" dirty="0">
                        <a:effectLst/>
                      </a:endParaRPr>
                    </a:p>
                  </a:txBody>
                  <a:tcPr marT="45691" marB="45691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Char char="•"/>
                        <a:defRPr/>
                      </a:pPr>
                      <a:r>
                        <a:rPr lang="en-US" sz="1200" b="1" kern="1200" dirty="0" smtClean="0"/>
                        <a:t>ITWS</a:t>
                      </a:r>
                      <a:endParaRPr lang="en-US" sz="1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691" marB="45691" anchor="ctr">
                    <a:lnT w="12700" cmpd="sng">
                      <a:noFill/>
                    </a:lnT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Char char="•"/>
                        <a:defRPr/>
                      </a:pPr>
                      <a:r>
                        <a:rPr lang="en-US" sz="1200" b="1" kern="1200" dirty="0" smtClean="0"/>
                        <a:t>ITWS</a:t>
                      </a:r>
                    </a:p>
                    <a:p>
                      <a:pPr marL="171450" indent="-17145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Char char="•"/>
                        <a:defRPr/>
                      </a:pPr>
                      <a:r>
                        <a:rPr lang="en-US" sz="1200" b="1" kern="1200" dirty="0" smtClean="0"/>
                        <a:t>WARP</a:t>
                      </a:r>
                      <a:endParaRPr lang="en-US" sz="1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691" marB="45691" anchor="ctr">
                    <a:lnT w="12700" cmpd="sng">
                      <a:noFill/>
                    </a:lnT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Char char="•"/>
                        <a:defRPr/>
                      </a:pPr>
                      <a:r>
                        <a:rPr lang="en-US" sz="1200" b="1" kern="1200" dirty="0" smtClean="0"/>
                        <a:t>CIWS</a:t>
                      </a:r>
                    </a:p>
                    <a:p>
                      <a:pPr marL="171450" indent="-17145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Char char="•"/>
                        <a:defRPr/>
                      </a:pPr>
                      <a:r>
                        <a:rPr lang="en-US" sz="1200" b="1" kern="1200" dirty="0" smtClean="0"/>
                        <a:t>WARP</a:t>
                      </a:r>
                      <a:endParaRPr lang="en-US" sz="1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691" marB="45691" anchor="ctr">
                    <a:lnT w="12700" cmpd="sng">
                      <a:noFill/>
                    </a:lnT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Char char="•"/>
                        <a:defRPr/>
                      </a:pPr>
                      <a:r>
                        <a:rPr lang="en-US" sz="1200" b="1" kern="1200" dirty="0" smtClean="0"/>
                        <a:t>ITWS</a:t>
                      </a:r>
                    </a:p>
                    <a:p>
                      <a:pPr marL="171450" indent="-17145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Char char="•"/>
                        <a:defRPr/>
                      </a:pPr>
                      <a:r>
                        <a:rPr lang="en-US" sz="1200" b="1" kern="1200" dirty="0" smtClean="0"/>
                        <a:t>WARP</a:t>
                      </a:r>
                      <a:endParaRPr lang="en-US" sz="1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691" marB="45691" anchor="ctr">
                    <a:lnT w="12700" cmpd="sng">
                      <a:noFill/>
                    </a:lnT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Char char="•"/>
                        <a:defRPr/>
                      </a:pPr>
                      <a:r>
                        <a:rPr lang="en-US" sz="1200" b="1" kern="1200" dirty="0" smtClean="0"/>
                        <a:t>ITWS</a:t>
                      </a:r>
                      <a:endParaRPr lang="en-US" sz="1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691" marB="45691" anchor="ctr">
                    <a:solidFill>
                      <a:srgbClr val="AFD7FF"/>
                    </a:solidFill>
                  </a:tcPr>
                </a:tc>
              </a:tr>
              <a:tr h="71894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/>
                        </a:rPr>
                        <a:t>NextGen </a:t>
                      </a:r>
                      <a:r>
                        <a:rPr lang="en-US" sz="1400" dirty="0" err="1" smtClean="0">
                          <a:effectLst/>
                        </a:rPr>
                        <a:t>Wx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dirty="0" smtClean="0">
                          <a:effectLst/>
                        </a:rPr>
                        <a:t>Systems</a:t>
                      </a:r>
                      <a:endParaRPr lang="en-US" sz="1400" b="1" dirty="0">
                        <a:effectLst/>
                      </a:endParaRPr>
                    </a:p>
                  </a:txBody>
                  <a:tcPr marT="45691" marB="45691" anchor="ctr">
                    <a:solidFill>
                      <a:srgbClr val="007A3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CSS-</a:t>
                      </a:r>
                      <a:r>
                        <a:rPr lang="en-US" sz="1600" b="1" kern="1200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Wx</a:t>
                      </a:r>
                      <a:r>
                        <a:rPr lang="en-US" sz="1600" b="1" kern="120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en-US" sz="1600" b="1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NWP</a:t>
                      </a:r>
                    </a:p>
                  </a:txBody>
                  <a:tcPr marT="45691" marB="45691" anchor="ctr">
                    <a:solidFill>
                      <a:srgbClr val="007A3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148832" y="1397855"/>
            <a:ext cx="2128301" cy="1940957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marL="182880" lvl="1" indent="-182880">
              <a:spcBef>
                <a:spcPts val="6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Establish 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common weather data standards</a:t>
            </a:r>
          </a:p>
          <a:p>
            <a:pPr marL="182880" lvl="1" indent="-182880">
              <a:spcBef>
                <a:spcPts val="6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Consolidate FAA legacy weather systems</a:t>
            </a:r>
          </a:p>
          <a:p>
            <a:pPr marL="182880" lvl="1" indent="-182880">
              <a:spcBef>
                <a:spcPts val="6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Improve aviation weather prediction capabilities</a:t>
            </a:r>
          </a:p>
          <a:p>
            <a:pPr marL="182880" lvl="1" indent="-182880">
              <a:spcBef>
                <a:spcPts val="6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Publish weather information for all users across the NAS</a:t>
            </a:r>
          </a:p>
        </p:txBody>
      </p:sp>
      <p:cxnSp>
        <p:nvCxnSpPr>
          <p:cNvPr id="18" name="Straight Arrow Connector 17"/>
          <p:cNvCxnSpPr/>
          <p:nvPr/>
        </p:nvCxnSpPr>
        <p:spPr bwMode="auto">
          <a:xfrm>
            <a:off x="5945181" y="5868085"/>
            <a:ext cx="2895600" cy="0"/>
          </a:xfrm>
          <a:prstGeom prst="straightConnector1">
            <a:avLst/>
          </a:prstGeom>
          <a:noFill/>
          <a:ln w="9525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6986805" y="4909550"/>
            <a:ext cx="1853976" cy="0"/>
          </a:xfrm>
          <a:prstGeom prst="straightConnector1">
            <a:avLst/>
          </a:prstGeom>
          <a:noFill/>
          <a:ln w="381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/>
          <p:nvPr/>
        </p:nvCxnSpPr>
        <p:spPr bwMode="auto">
          <a:xfrm flipH="1">
            <a:off x="2205920" y="4909550"/>
            <a:ext cx="1957161" cy="0"/>
          </a:xfrm>
          <a:prstGeom prst="straightConnector1">
            <a:avLst/>
          </a:prstGeom>
          <a:noFill/>
          <a:ln w="381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Arrow Connector 22"/>
          <p:cNvCxnSpPr/>
          <p:nvPr/>
        </p:nvCxnSpPr>
        <p:spPr bwMode="auto">
          <a:xfrm flipH="1">
            <a:off x="2154866" y="5871133"/>
            <a:ext cx="2895600" cy="0"/>
          </a:xfrm>
          <a:prstGeom prst="straightConnector1">
            <a:avLst/>
          </a:prstGeom>
          <a:noFill/>
          <a:ln w="9525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636504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78D3ABA1-EA94-43C0-B992-7CBCC31144F1}" type="slidenum"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33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9"/>
          <a:stretch/>
        </p:blipFill>
        <p:spPr>
          <a:xfrm>
            <a:off x="78157" y="1339345"/>
            <a:ext cx="8832574" cy="456192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4500" y="442047"/>
            <a:ext cx="8305137" cy="609600"/>
          </a:xfrm>
        </p:spPr>
        <p:txBody>
          <a:bodyPr/>
          <a:lstStyle/>
          <a:p>
            <a:r>
              <a:rPr lang="en-US" sz="3600" dirty="0">
                <a:solidFill>
                  <a:srgbClr val="17375E"/>
                </a:solidFill>
                <a:cs typeface="Arial" charset="0"/>
              </a:rPr>
              <a:t>NextGen </a:t>
            </a:r>
            <a:r>
              <a:rPr lang="en-US" sz="3600" dirty="0" err="1" smtClean="0">
                <a:solidFill>
                  <a:srgbClr val="17375E"/>
                </a:solidFill>
                <a:cs typeface="Arial" charset="0"/>
              </a:rPr>
              <a:t>Wx</a:t>
            </a:r>
            <a:r>
              <a:rPr lang="en-US" sz="3600" dirty="0" smtClean="0">
                <a:solidFill>
                  <a:srgbClr val="17375E"/>
                </a:solidFill>
                <a:cs typeface="Arial" charset="0"/>
              </a:rPr>
              <a:t> Providers/Consumers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4743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419" y="188942"/>
            <a:ext cx="8599545" cy="631720"/>
          </a:xfrm>
        </p:spPr>
        <p:txBody>
          <a:bodyPr>
            <a:noAutofit/>
          </a:bodyPr>
          <a:lstStyle/>
          <a:p>
            <a:pPr>
              <a:lnSpc>
                <a:spcPct val="85000"/>
              </a:lnSpc>
            </a:pPr>
            <a:r>
              <a:rPr lang="en-US" sz="3200" dirty="0" smtClean="0">
                <a:cs typeface="Arial" charset="0"/>
              </a:rPr>
              <a:t>FAA NextGen </a:t>
            </a:r>
            <a:r>
              <a:rPr lang="en-US" sz="3200" dirty="0" err="1" smtClean="0">
                <a:cs typeface="Arial" charset="0"/>
              </a:rPr>
              <a:t>Wx</a:t>
            </a:r>
            <a:r>
              <a:rPr lang="en-US" sz="3200" dirty="0" smtClean="0">
                <a:cs typeface="Arial" charset="0"/>
              </a:rPr>
              <a:t> Systems Architecture</a:t>
            </a:r>
            <a:endParaRPr lang="en-US" sz="3200" dirty="0">
              <a:cs typeface="Arial" charset="0"/>
            </a:endParaRPr>
          </a:p>
        </p:txBody>
      </p:sp>
      <p:sp>
        <p:nvSpPr>
          <p:cNvPr id="99" name="Rounded Rectangle 98"/>
          <p:cNvSpPr/>
          <p:nvPr/>
        </p:nvSpPr>
        <p:spPr bwMode="auto">
          <a:xfrm>
            <a:off x="2337269" y="3398467"/>
            <a:ext cx="5607040" cy="1087141"/>
          </a:xfrm>
          <a:prstGeom prst="roundRect">
            <a:avLst>
              <a:gd name="adj" fmla="val 8732"/>
            </a:avLst>
          </a:prstGeom>
          <a:solidFill>
            <a:srgbClr val="92D050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Common Support Services – </a:t>
            </a:r>
          </a:p>
          <a:p>
            <a:pPr algn="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Weather (CSS-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Wx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cxnSp>
        <p:nvCxnSpPr>
          <p:cNvPr id="167" name="Straight Connector 166"/>
          <p:cNvCxnSpPr/>
          <p:nvPr/>
        </p:nvCxnSpPr>
        <p:spPr>
          <a:xfrm flipV="1">
            <a:off x="6293735" y="4542668"/>
            <a:ext cx="1005" cy="172648"/>
          </a:xfrm>
          <a:prstGeom prst="line">
            <a:avLst/>
          </a:prstGeom>
          <a:ln w="127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/>
          <p:cNvCxnSpPr/>
          <p:nvPr/>
        </p:nvCxnSpPr>
        <p:spPr>
          <a:xfrm flipV="1">
            <a:off x="4345622" y="4557363"/>
            <a:ext cx="0" cy="407462"/>
          </a:xfrm>
          <a:prstGeom prst="line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 flipV="1">
            <a:off x="2681823" y="4547329"/>
            <a:ext cx="5486" cy="772616"/>
          </a:xfrm>
          <a:prstGeom prst="line">
            <a:avLst/>
          </a:prstGeom>
          <a:ln w="12700">
            <a:solidFill>
              <a:schemeClr val="accent3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" name="Picture 173" descr="USA Physical Ma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3266" y="4842295"/>
            <a:ext cx="8599950" cy="1226063"/>
          </a:xfrm>
          <a:prstGeom prst="rect">
            <a:avLst/>
          </a:prstGeom>
        </p:spPr>
      </p:pic>
      <p:sp>
        <p:nvSpPr>
          <p:cNvPr id="143" name="TextBox 142"/>
          <p:cNvSpPr txBox="1"/>
          <p:nvPr/>
        </p:nvSpPr>
        <p:spPr>
          <a:xfrm>
            <a:off x="4418971" y="5788793"/>
            <a:ext cx="7924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NEXRAD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7233233" y="5488429"/>
            <a:ext cx="878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Lightning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Networks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2923058" y="5579253"/>
            <a:ext cx="1021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Surface Obs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Networks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2384867" y="5486985"/>
            <a:ext cx="649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LLWAS/TDWR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5179178" y="5617601"/>
            <a:ext cx="98940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NOAA Data</a:t>
            </a:r>
          </a:p>
        </p:txBody>
      </p:sp>
      <p:cxnSp>
        <p:nvCxnSpPr>
          <p:cNvPr id="160" name="Straight Connector 159"/>
          <p:cNvCxnSpPr/>
          <p:nvPr/>
        </p:nvCxnSpPr>
        <p:spPr>
          <a:xfrm flipV="1">
            <a:off x="5307893" y="4774300"/>
            <a:ext cx="632314" cy="189400"/>
          </a:xfrm>
          <a:prstGeom prst="line">
            <a:avLst/>
          </a:prstGeom>
          <a:ln w="9525">
            <a:solidFill>
              <a:srgbClr val="4FA3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/>
          <p:nvPr/>
        </p:nvCxnSpPr>
        <p:spPr>
          <a:xfrm flipH="1" flipV="1">
            <a:off x="6046377" y="4783589"/>
            <a:ext cx="941341" cy="274971"/>
          </a:xfrm>
          <a:prstGeom prst="line">
            <a:avLst/>
          </a:prstGeom>
          <a:ln w="9525">
            <a:solidFill>
              <a:srgbClr val="4FA3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Documents and Settings\79062\Desktop\GOES Satell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156860">
            <a:off x="5910421" y="4557502"/>
            <a:ext cx="659595" cy="507728"/>
          </a:xfrm>
          <a:prstGeom prst="rect">
            <a:avLst/>
          </a:prstGeom>
          <a:noFill/>
        </p:spPr>
      </p:pic>
      <p:sp>
        <p:nvSpPr>
          <p:cNvPr id="168" name="TextBox 167"/>
          <p:cNvSpPr txBox="1"/>
          <p:nvPr/>
        </p:nvSpPr>
        <p:spPr>
          <a:xfrm>
            <a:off x="6110761" y="4988903"/>
            <a:ext cx="80943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Satellite</a:t>
            </a:r>
          </a:p>
        </p:txBody>
      </p:sp>
      <p:pic>
        <p:nvPicPr>
          <p:cNvPr id="179" name="Picture 178" descr="Untitled-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80415" y="4733516"/>
            <a:ext cx="375766" cy="423526"/>
          </a:xfrm>
          <a:prstGeom prst="rect">
            <a:avLst/>
          </a:prstGeom>
        </p:spPr>
      </p:pic>
      <p:cxnSp>
        <p:nvCxnSpPr>
          <p:cNvPr id="182" name="Straight Connector 181"/>
          <p:cNvCxnSpPr/>
          <p:nvPr/>
        </p:nvCxnSpPr>
        <p:spPr>
          <a:xfrm flipV="1">
            <a:off x="1777590" y="3428391"/>
            <a:ext cx="0" cy="1639047"/>
          </a:xfrm>
          <a:prstGeom prst="line">
            <a:avLst/>
          </a:prstGeom>
          <a:ln w="12700">
            <a:solidFill>
              <a:srgbClr val="00206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/>
          <p:cNvSpPr txBox="1"/>
          <p:nvPr/>
        </p:nvSpPr>
        <p:spPr>
          <a:xfrm>
            <a:off x="3564874" y="4542310"/>
            <a:ext cx="943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Canadian</a:t>
            </a:r>
            <a:b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000" b="1" dirty="0" err="1">
                <a:latin typeface="Calibri" panose="020F0502020204030204" pitchFamily="34" charset="0"/>
                <a:cs typeface="Calibri" panose="020F0502020204030204" pitchFamily="34" charset="0"/>
              </a:rPr>
              <a:t>Wx</a:t>
            </a: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 Radars</a:t>
            </a:r>
          </a:p>
        </p:txBody>
      </p:sp>
      <p:pic>
        <p:nvPicPr>
          <p:cNvPr id="149" name="Picture 148" descr="tdw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2965" y="4741560"/>
            <a:ext cx="358331" cy="762000"/>
          </a:xfrm>
          <a:prstGeom prst="rect">
            <a:avLst/>
          </a:prstGeom>
        </p:spPr>
      </p:pic>
      <p:cxnSp>
        <p:nvCxnSpPr>
          <p:cNvPr id="184" name="Straight Connector 183"/>
          <p:cNvCxnSpPr/>
          <p:nvPr/>
        </p:nvCxnSpPr>
        <p:spPr>
          <a:xfrm flipH="1" flipV="1">
            <a:off x="4738063" y="4555960"/>
            <a:ext cx="1" cy="840545"/>
          </a:xfrm>
          <a:prstGeom prst="line">
            <a:avLst/>
          </a:prstGeom>
          <a:ln w="127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 flipV="1">
            <a:off x="7629230" y="4566087"/>
            <a:ext cx="0" cy="758097"/>
          </a:xfrm>
          <a:prstGeom prst="line">
            <a:avLst/>
          </a:prstGeom>
          <a:ln w="127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 flipV="1">
            <a:off x="3483083" y="4579677"/>
            <a:ext cx="0" cy="891672"/>
          </a:xfrm>
          <a:prstGeom prst="line">
            <a:avLst/>
          </a:prstGeom>
          <a:ln w="12700">
            <a:solidFill>
              <a:schemeClr val="accent3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flipV="1">
            <a:off x="5595872" y="4573022"/>
            <a:ext cx="0" cy="891672"/>
          </a:xfrm>
          <a:prstGeom prst="line">
            <a:avLst/>
          </a:prstGeom>
          <a:ln w="12700">
            <a:solidFill>
              <a:schemeClr val="tx2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5" name="Picture 8" descr="C:\Users\fraserac\Pictures\systems_power_stgweb_170x10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21702" y="5138032"/>
            <a:ext cx="686738" cy="450995"/>
          </a:xfrm>
          <a:prstGeom prst="rect">
            <a:avLst/>
          </a:prstGeom>
          <a:noFill/>
        </p:spPr>
      </p:pic>
      <p:sp>
        <p:nvSpPr>
          <p:cNvPr id="153" name="TextBox 152"/>
          <p:cNvSpPr txBox="1"/>
          <p:nvPr/>
        </p:nvSpPr>
        <p:spPr>
          <a:xfrm>
            <a:off x="4901881" y="4839335"/>
            <a:ext cx="7240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MDCRS</a:t>
            </a:r>
          </a:p>
        </p:txBody>
      </p:sp>
      <p:pic>
        <p:nvPicPr>
          <p:cNvPr id="1029" name="Picture 5" descr="C:\Documents and Settings\79062\Desktop\Airbus 310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59485" y="4584630"/>
            <a:ext cx="703791" cy="284692"/>
          </a:xfrm>
          <a:prstGeom prst="rect">
            <a:avLst/>
          </a:prstGeom>
          <a:noFill/>
        </p:spPr>
      </p:pic>
      <p:pic>
        <p:nvPicPr>
          <p:cNvPr id="140" name="Picture 2" descr="C:\Users\fraserac\Pictures\faa_asr-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3081" y="4828824"/>
            <a:ext cx="740897" cy="611012"/>
          </a:xfrm>
          <a:prstGeom prst="rect">
            <a:avLst/>
          </a:prstGeom>
          <a:noFill/>
        </p:spPr>
      </p:pic>
      <p:sp>
        <p:nvSpPr>
          <p:cNvPr id="144" name="TextBox 143"/>
          <p:cNvSpPr txBox="1"/>
          <p:nvPr/>
        </p:nvSpPr>
        <p:spPr>
          <a:xfrm>
            <a:off x="1533882" y="5413030"/>
            <a:ext cx="4949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ASR</a:t>
            </a:r>
          </a:p>
        </p:txBody>
      </p:sp>
      <p:pic>
        <p:nvPicPr>
          <p:cNvPr id="142" name="Picture 5" descr="C:\Users\fraserac\Pictures\LS8000_210x170_top.jpg"/>
          <p:cNvPicPr>
            <a:picLocks noChangeAspect="1" noChangeArrowheads="1"/>
          </p:cNvPicPr>
          <p:nvPr/>
        </p:nvPicPr>
        <p:blipFill>
          <a:blip r:embed="rId10" cstate="print"/>
          <a:srcRect l="27237" r="2234"/>
          <a:stretch>
            <a:fillRect/>
          </a:stretch>
        </p:blipFill>
        <p:spPr bwMode="auto">
          <a:xfrm>
            <a:off x="7407754" y="4892391"/>
            <a:ext cx="483746" cy="590360"/>
          </a:xfrm>
          <a:prstGeom prst="rect">
            <a:avLst/>
          </a:prstGeom>
          <a:noFill/>
        </p:spPr>
      </p:pic>
      <p:cxnSp>
        <p:nvCxnSpPr>
          <p:cNvPr id="98" name="Straight Connector 97"/>
          <p:cNvCxnSpPr/>
          <p:nvPr/>
        </p:nvCxnSpPr>
        <p:spPr>
          <a:xfrm flipV="1">
            <a:off x="794568" y="1919184"/>
            <a:ext cx="0" cy="426052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flipV="1">
            <a:off x="3664439" y="1897369"/>
            <a:ext cx="0" cy="41215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 flipV="1">
            <a:off x="1470578" y="1919182"/>
            <a:ext cx="0" cy="42605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Rectangle 150"/>
          <p:cNvSpPr/>
          <p:nvPr/>
        </p:nvSpPr>
        <p:spPr bwMode="auto">
          <a:xfrm>
            <a:off x="1113572" y="1762409"/>
            <a:ext cx="760584" cy="154005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spcBef>
                <a:spcPts val="0"/>
              </a:spcBef>
              <a:buNone/>
            </a:pPr>
            <a:r>
              <a:rPr lang="en-US" sz="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 Web Users</a:t>
            </a:r>
          </a:p>
        </p:txBody>
      </p:sp>
      <p:pic>
        <p:nvPicPr>
          <p:cNvPr id="148" name="Picture 147" descr="NEXRAD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515669" y="5040462"/>
            <a:ext cx="478219" cy="762707"/>
          </a:xfrm>
          <a:prstGeom prst="rect">
            <a:avLst/>
          </a:prstGeom>
        </p:spPr>
      </p:pic>
      <p:pic>
        <p:nvPicPr>
          <p:cNvPr id="141" name="Picture 4" descr="C:\Users\fraserac\Pictures\awos.bmp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143059" y="4817255"/>
            <a:ext cx="556738" cy="790575"/>
          </a:xfrm>
          <a:prstGeom prst="rect">
            <a:avLst/>
          </a:prstGeom>
          <a:noFill/>
        </p:spPr>
      </p:pic>
      <p:sp>
        <p:nvSpPr>
          <p:cNvPr id="114" name="Rounded Rectangle 113"/>
          <p:cNvSpPr/>
          <p:nvPr/>
        </p:nvSpPr>
        <p:spPr bwMode="auto">
          <a:xfrm>
            <a:off x="428625" y="2332764"/>
            <a:ext cx="5280283" cy="1087141"/>
          </a:xfrm>
          <a:prstGeom prst="roundRect">
            <a:avLst>
              <a:gd name="adj" fmla="val 8732"/>
            </a:avLst>
          </a:prstGeom>
          <a:solidFill>
            <a:srgbClr val="93BDFB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NextGen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Weather 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Processor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NWP)</a:t>
            </a:r>
          </a:p>
        </p:txBody>
      </p:sp>
      <p:pic>
        <p:nvPicPr>
          <p:cNvPr id="158" name="Picture 4" descr="C:\Users\doyleth\AppData\Local\Temp\notes711897\~b767103.T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107" y="3056396"/>
            <a:ext cx="297553" cy="23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2" name="TextBox 161"/>
          <p:cNvSpPr txBox="1"/>
          <p:nvPr/>
        </p:nvSpPr>
        <p:spPr>
          <a:xfrm>
            <a:off x="2466565" y="2487808"/>
            <a:ext cx="101312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Central &amp; Terminal Processors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369852" y="1762409"/>
            <a:ext cx="717101" cy="154005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spcBef>
                <a:spcPts val="0"/>
              </a:spcBef>
              <a:buNone/>
            </a:pPr>
            <a:r>
              <a:rPr lang="en-US" sz="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Stakeholders</a:t>
            </a:r>
          </a:p>
        </p:txBody>
      </p:sp>
      <p:sp>
        <p:nvSpPr>
          <p:cNvPr id="170" name="Rectangle 169"/>
          <p:cNvSpPr/>
          <p:nvPr/>
        </p:nvSpPr>
        <p:spPr bwMode="auto">
          <a:xfrm>
            <a:off x="585268" y="2052766"/>
            <a:ext cx="469882" cy="154005"/>
          </a:xfrm>
          <a:prstGeom prst="rect">
            <a:avLst/>
          </a:prstGeom>
          <a:solidFill>
            <a:srgbClr val="52326A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NESG</a:t>
            </a:r>
          </a:p>
        </p:txBody>
      </p:sp>
      <p:cxnSp>
        <p:nvCxnSpPr>
          <p:cNvPr id="172" name="Straight Connector 171"/>
          <p:cNvCxnSpPr/>
          <p:nvPr/>
        </p:nvCxnSpPr>
        <p:spPr>
          <a:xfrm flipV="1">
            <a:off x="7481123" y="1986090"/>
            <a:ext cx="0" cy="13716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/>
          <p:cNvCxnSpPr/>
          <p:nvPr/>
        </p:nvCxnSpPr>
        <p:spPr>
          <a:xfrm flipV="1">
            <a:off x="6808139" y="1986090"/>
            <a:ext cx="0" cy="13716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Rectangle 177"/>
          <p:cNvSpPr/>
          <p:nvPr/>
        </p:nvSpPr>
        <p:spPr bwMode="auto">
          <a:xfrm>
            <a:off x="7274536" y="2168647"/>
            <a:ext cx="469882" cy="154005"/>
          </a:xfrm>
          <a:prstGeom prst="rect">
            <a:avLst/>
          </a:prstGeom>
          <a:solidFill>
            <a:srgbClr val="52326A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NESG</a:t>
            </a:r>
          </a:p>
        </p:txBody>
      </p:sp>
      <p:pic>
        <p:nvPicPr>
          <p:cNvPr id="203" name="Picture 4" descr="C:\Users\doyleth\AppData\Local\Temp\notes711897\~b767103.T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480" y="2914573"/>
            <a:ext cx="297553" cy="23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" name="Picture 4" descr="C:\Users\doyleth\AppData\Local\Temp\notes711897\~b767103.T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820" y="2805920"/>
            <a:ext cx="297553" cy="23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Rectangle 92"/>
          <p:cNvSpPr/>
          <p:nvPr/>
        </p:nvSpPr>
        <p:spPr bwMode="auto">
          <a:xfrm>
            <a:off x="5644933" y="1630626"/>
            <a:ext cx="810648" cy="298314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spcBef>
                <a:spcPts val="0"/>
              </a:spcBef>
              <a:buNone/>
            </a:pPr>
            <a:r>
              <a:rPr lang="en-US" sz="9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Legacy Weather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9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Consumers</a:t>
            </a:r>
            <a:endParaRPr lang="en-US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4" name="Straight Connector 93"/>
          <p:cNvCxnSpPr/>
          <p:nvPr/>
        </p:nvCxnSpPr>
        <p:spPr>
          <a:xfrm flipV="1">
            <a:off x="6059504" y="1986090"/>
            <a:ext cx="0" cy="13716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 96"/>
          <p:cNvSpPr/>
          <p:nvPr/>
        </p:nvSpPr>
        <p:spPr bwMode="auto">
          <a:xfrm>
            <a:off x="6465138" y="2468192"/>
            <a:ext cx="1545388" cy="732651"/>
          </a:xfrm>
          <a:prstGeom prst="rect">
            <a:avLst/>
          </a:prstGeom>
          <a:solidFill>
            <a:srgbClr val="FF9900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System Wide 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Information 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Management 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(SWIM)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Rectangle 115"/>
          <p:cNvSpPr/>
          <p:nvPr/>
        </p:nvSpPr>
        <p:spPr bwMode="auto">
          <a:xfrm>
            <a:off x="3142913" y="4815389"/>
            <a:ext cx="560287" cy="243167"/>
          </a:xfrm>
          <a:prstGeom prst="rect">
            <a:avLst/>
          </a:prstGeom>
          <a:solidFill>
            <a:srgbClr val="52326A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9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WMSCR/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9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ADAS</a:t>
            </a:r>
            <a:endParaRPr lang="en-US" sz="9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0" name="Picture 99" descr="C:\Users\doyleth\AppData\Local\Temp\notes711897\~b768009.T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464" y="3646770"/>
            <a:ext cx="848326" cy="699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" name="TextBox 102"/>
          <p:cNvSpPr txBox="1"/>
          <p:nvPr/>
        </p:nvSpPr>
        <p:spPr>
          <a:xfrm>
            <a:off x="3558224" y="3870117"/>
            <a:ext cx="6974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CONUS+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Domain</a:t>
            </a:r>
          </a:p>
        </p:txBody>
      </p:sp>
      <p:pic>
        <p:nvPicPr>
          <p:cNvPr id="107" name="Picture 4" descr="C:\Users\doyleth\AppData\Local\Temp\notes711897\~b767103.T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914" y="3772849"/>
            <a:ext cx="297553" cy="23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4" descr="C:\Users\doyleth\AppData\Local\Temp\notes711897\~b767103.T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582" y="3606374"/>
            <a:ext cx="297553" cy="23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" name="TextBox 108"/>
          <p:cNvSpPr txBox="1"/>
          <p:nvPr/>
        </p:nvSpPr>
        <p:spPr>
          <a:xfrm>
            <a:off x="2913206" y="3892120"/>
            <a:ext cx="69749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ARTCC &amp; Terminal Domains</a:t>
            </a:r>
          </a:p>
        </p:txBody>
      </p:sp>
      <p:pic>
        <p:nvPicPr>
          <p:cNvPr id="110" name="Picture 4" descr="C:\Users\doyleth\AppData\Local\Temp\notes711897\~b767103.T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477" y="4071891"/>
            <a:ext cx="297553" cy="23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4" descr="C:\Users\doyleth\AppData\Local\Temp\notes711897\~b767103.T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272" y="3586254"/>
            <a:ext cx="297553" cy="23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55" y="1098086"/>
            <a:ext cx="1165818" cy="64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3" name="Rectangle 122"/>
          <p:cNvSpPr/>
          <p:nvPr/>
        </p:nvSpPr>
        <p:spPr bwMode="auto">
          <a:xfrm>
            <a:off x="6488256" y="1640151"/>
            <a:ext cx="859995" cy="298314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spcBef>
                <a:spcPts val="0"/>
              </a:spcBef>
              <a:buNone/>
            </a:pPr>
            <a:r>
              <a:rPr lang="en-US" sz="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Modern Weather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Consumers</a:t>
            </a:r>
          </a:p>
        </p:txBody>
      </p:sp>
      <p:sp>
        <p:nvSpPr>
          <p:cNvPr id="124" name="Rectangle 123"/>
          <p:cNvSpPr/>
          <p:nvPr/>
        </p:nvSpPr>
        <p:spPr bwMode="auto">
          <a:xfrm>
            <a:off x="7371700" y="1640151"/>
            <a:ext cx="859995" cy="298314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spcBef>
                <a:spcPts val="0"/>
              </a:spcBef>
              <a:buNone/>
            </a:pPr>
            <a:r>
              <a:rPr lang="en-US" sz="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External Weather</a:t>
            </a:r>
            <a:br>
              <a:rPr lang="en-US" sz="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Consumers</a:t>
            </a:r>
          </a:p>
        </p:txBody>
      </p:sp>
      <p:sp>
        <p:nvSpPr>
          <p:cNvPr id="125" name="Rectangle 124"/>
          <p:cNvSpPr/>
          <p:nvPr/>
        </p:nvSpPr>
        <p:spPr bwMode="auto">
          <a:xfrm>
            <a:off x="5809516" y="2997310"/>
            <a:ext cx="574615" cy="277120"/>
          </a:xfrm>
          <a:prstGeom prst="rect">
            <a:avLst/>
          </a:prstGeom>
          <a:solidFill>
            <a:srgbClr val="92D050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Service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Adaptors</a:t>
            </a:r>
          </a:p>
        </p:txBody>
      </p:sp>
      <p:pic>
        <p:nvPicPr>
          <p:cNvPr id="126" name="Picture 4" descr="WARP3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18494" b="23127"/>
          <a:stretch/>
        </p:blipFill>
        <p:spPr bwMode="auto">
          <a:xfrm>
            <a:off x="5714173" y="1022314"/>
            <a:ext cx="729371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Picture 2" descr="R:\Talks\LL_Talks_for_Visitors\MIT Advisory Board\2015_05_29\RAPT\RAPT-POT4\Screenshot-2.png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17" t="17607"/>
          <a:stretch/>
        </p:blipFill>
        <p:spPr bwMode="auto">
          <a:xfrm>
            <a:off x="6507175" y="1035100"/>
            <a:ext cx="746866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" name="Picture 2" descr="W:\Planning\2015\forFAA\2015_11_17_FPAW_Fall_Forum\noaa_logo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67" y="1081006"/>
            <a:ext cx="460797" cy="48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304" y="2445897"/>
            <a:ext cx="1329554" cy="777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8" name="Picture 187" descr="C:\Users\doyleth\AppData\Local\Temp\notes711897\~b768009.TMP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008" y="2803423"/>
            <a:ext cx="55412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825213" y="1050396"/>
            <a:ext cx="2768298" cy="8469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 bwMode="auto">
          <a:xfrm>
            <a:off x="2036550" y="1571871"/>
            <a:ext cx="859995" cy="154005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buNone/>
            </a:pPr>
            <a:r>
              <a:rPr lang="en-US" sz="900" b="1" dirty="0" smtClean="0">
                <a:solidFill>
                  <a:schemeClr val="bg1"/>
                </a:solidFill>
              </a:rPr>
              <a:t>ARTCCs</a:t>
            </a:r>
            <a:endParaRPr lang="en-US" sz="900" b="1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2122358" y="1400654"/>
            <a:ext cx="859995" cy="154005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buNone/>
            </a:pPr>
            <a:r>
              <a:rPr lang="en-US" sz="900" b="1" dirty="0" smtClean="0">
                <a:solidFill>
                  <a:schemeClr val="bg1"/>
                </a:solidFill>
              </a:rPr>
              <a:t>CERAPs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185" name="Rectangle 184"/>
          <p:cNvSpPr/>
          <p:nvPr/>
        </p:nvSpPr>
        <p:spPr bwMode="auto">
          <a:xfrm>
            <a:off x="1966461" y="1743359"/>
            <a:ext cx="859995" cy="154005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buNone/>
            </a:pPr>
            <a:r>
              <a:rPr lang="en-US" sz="900" b="1" dirty="0">
                <a:solidFill>
                  <a:schemeClr val="bg1"/>
                </a:solidFill>
              </a:rPr>
              <a:t>ATCSCC</a:t>
            </a:r>
            <a:endParaRPr lang="en-US" sz="900" b="1" dirty="0"/>
          </a:p>
        </p:txBody>
      </p:sp>
      <p:sp>
        <p:nvSpPr>
          <p:cNvPr id="190" name="Rectangle 189"/>
          <p:cNvSpPr/>
          <p:nvPr/>
        </p:nvSpPr>
        <p:spPr bwMode="auto">
          <a:xfrm>
            <a:off x="2206557" y="1227628"/>
            <a:ext cx="859995" cy="154005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buNone/>
            </a:pPr>
            <a:r>
              <a:rPr lang="en-US" sz="900" b="1" dirty="0" smtClean="0">
                <a:solidFill>
                  <a:schemeClr val="bg1"/>
                </a:solidFill>
              </a:rPr>
              <a:t>TRACONs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196" name="Rectangle 195"/>
          <p:cNvSpPr/>
          <p:nvPr/>
        </p:nvSpPr>
        <p:spPr bwMode="auto">
          <a:xfrm>
            <a:off x="2279662" y="1050396"/>
            <a:ext cx="859995" cy="154005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buNone/>
            </a:pPr>
            <a:r>
              <a:rPr lang="en-US" sz="900" b="1" dirty="0" smtClean="0">
                <a:solidFill>
                  <a:schemeClr val="bg1"/>
                </a:solidFill>
              </a:rPr>
              <a:t>ATCTs</a:t>
            </a:r>
            <a:endParaRPr lang="en-US" sz="900" b="1" dirty="0">
              <a:solidFill>
                <a:schemeClr val="bg1"/>
              </a:solidFill>
            </a:endParaRPr>
          </a:p>
        </p:txBody>
      </p:sp>
      <p:pic>
        <p:nvPicPr>
          <p:cNvPr id="122" name="Picture 2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048" y="1152787"/>
            <a:ext cx="634818" cy="64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7" name="Rectangle 186"/>
          <p:cNvSpPr/>
          <p:nvPr/>
        </p:nvSpPr>
        <p:spPr bwMode="auto">
          <a:xfrm>
            <a:off x="3708912" y="1239906"/>
            <a:ext cx="1792832" cy="43313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square" rtlCol="0" anchor="ctr"/>
          <a:lstStyle/>
          <a:p>
            <a:pPr algn="ctr">
              <a:lnSpc>
                <a:spcPct val="90000"/>
              </a:lnSpc>
              <a:buNone/>
            </a:pPr>
            <a:r>
              <a:rPr lang="en-US" sz="900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AWD replaces legacy displays: WARP BT, CIWS SD, ITWS SD, ITWS Web, CIWS Web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96957" y="1052714"/>
            <a:ext cx="9296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Flight Services, Providers, Airlines</a:t>
            </a:r>
            <a:endParaRPr lang="en-US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1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636504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78D3ABA1-EA94-43C0-B992-7CBCC31144F1}" type="slidenum"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8231694" y="2528866"/>
            <a:ext cx="805980" cy="671977"/>
          </a:xfrm>
          <a:prstGeom prst="rect">
            <a:avLst/>
          </a:prstGeom>
          <a:solidFill>
            <a:srgbClr val="003300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Aeronautical</a:t>
            </a: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 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Management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Modernization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(AIMM)</a:t>
            </a: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2" name="Straight Connector 101"/>
          <p:cNvCxnSpPr/>
          <p:nvPr/>
        </p:nvCxnSpPr>
        <p:spPr>
          <a:xfrm flipH="1">
            <a:off x="8001002" y="2826832"/>
            <a:ext cx="234408" cy="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flipH="1" flipV="1">
            <a:off x="7105653" y="3193902"/>
            <a:ext cx="3715" cy="25748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3072680" y="1206362"/>
            <a:ext cx="697496" cy="3739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Aviation 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9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Wx</a:t>
            </a:r>
            <a:r>
              <a:rPr lang="en-US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Display (AWD)</a:t>
            </a:r>
            <a:endParaRPr lang="en-US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35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151" grpId="0" animBg="1"/>
      <p:bldP spid="114" grpId="0" animBg="1"/>
      <p:bldP spid="162" grpId="0"/>
      <p:bldP spid="169" grpId="0" animBg="1"/>
      <p:bldP spid="170" grpId="0" animBg="1"/>
      <p:bldP spid="178" grpId="0" animBg="1"/>
      <p:bldP spid="93" grpId="0" animBg="1"/>
      <p:bldP spid="97" grpId="0" animBg="1"/>
      <p:bldP spid="103" grpId="0"/>
      <p:bldP spid="109" grpId="0"/>
      <p:bldP spid="123" grpId="0" animBg="1"/>
      <p:bldP spid="124" grpId="0" animBg="1"/>
      <p:bldP spid="125" grpId="0" animBg="1"/>
      <p:bldP spid="4" grpId="0" animBg="1"/>
      <p:bldP spid="34" grpId="0" animBg="1"/>
      <p:bldP spid="37" grpId="0" animBg="1"/>
      <p:bldP spid="185" grpId="0" animBg="1"/>
      <p:bldP spid="190" grpId="0" animBg="1"/>
      <p:bldP spid="196" grpId="0" animBg="1"/>
      <p:bldP spid="187" grpId="0"/>
      <p:bldP spid="5" grpId="0"/>
      <p:bldP spid="96" grpId="0" animBg="1"/>
      <p:bldP spid="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23312" y="275654"/>
            <a:ext cx="8333717" cy="6096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0">
                <a:solidFill>
                  <a:schemeClr val="tx1"/>
                </a:solidFill>
                <a:latin typeface="+mj-lt"/>
                <a:ea typeface="ＭＳ Ｐゴシック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en-US" sz="3600" b="1" dirty="0">
                <a:solidFill>
                  <a:srgbClr val="1D2F68"/>
                </a:solidFill>
                <a:ea typeface="+mj-ea"/>
              </a:rPr>
              <a:t>CSS-</a:t>
            </a:r>
            <a:r>
              <a:rPr lang="en-US" sz="3600" b="1" dirty="0" err="1">
                <a:solidFill>
                  <a:srgbClr val="1D2F68"/>
                </a:solidFill>
                <a:ea typeface="+mj-ea"/>
              </a:rPr>
              <a:t>Wx</a:t>
            </a:r>
            <a:r>
              <a:rPr lang="en-US" sz="3600" b="1" dirty="0">
                <a:solidFill>
                  <a:srgbClr val="1D2F68"/>
                </a:solidFill>
                <a:ea typeface="+mj-ea"/>
              </a:rPr>
              <a:t> Data Access Services 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37086" y="1160888"/>
            <a:ext cx="8225709" cy="398148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2000" kern="0" dirty="0" smtClean="0">
                <a:solidFill>
                  <a:schemeClr val="tx1"/>
                </a:solidFill>
              </a:rPr>
              <a:t>Ingests weather sensor, NWP data and NOAA data (e.g. Satellite, models)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kern="0" dirty="0" smtClean="0">
                <a:solidFill>
                  <a:schemeClr val="tx1"/>
                </a:solidFill>
              </a:rPr>
              <a:t>Makes weather data available through Web Services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kern="0" dirty="0" smtClean="0">
                <a:solidFill>
                  <a:schemeClr val="tx1"/>
                </a:solidFill>
              </a:rPr>
              <a:t>Adheres to international standards for handling and representing geospatial data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tx1"/>
                </a:solidFill>
              </a:rPr>
              <a:t>Consumers </a:t>
            </a:r>
            <a:r>
              <a:rPr lang="en-US" sz="2000" kern="0" dirty="0" smtClean="0">
                <a:solidFill>
                  <a:schemeClr val="tx1"/>
                </a:solidFill>
              </a:rPr>
              <a:t>subscribe </a:t>
            </a:r>
            <a:r>
              <a:rPr lang="en-US" sz="2000" kern="0" dirty="0">
                <a:solidFill>
                  <a:schemeClr val="tx1"/>
                </a:solidFill>
              </a:rPr>
              <a:t>to CSS-</a:t>
            </a:r>
            <a:r>
              <a:rPr lang="en-US" sz="2000" kern="0" dirty="0" err="1">
                <a:solidFill>
                  <a:schemeClr val="tx1"/>
                </a:solidFill>
              </a:rPr>
              <a:t>Wx</a:t>
            </a:r>
            <a:r>
              <a:rPr lang="en-US" sz="2000" kern="0" dirty="0">
                <a:solidFill>
                  <a:schemeClr val="tx1"/>
                </a:solidFill>
              </a:rPr>
              <a:t> products through SWIM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kern="0" dirty="0" smtClean="0">
                <a:solidFill>
                  <a:schemeClr val="tx1"/>
                </a:solidFill>
              </a:rPr>
              <a:t>Web </a:t>
            </a:r>
            <a:r>
              <a:rPr lang="en-US" sz="1600" kern="0" dirty="0">
                <a:solidFill>
                  <a:schemeClr val="tx1"/>
                </a:solidFill>
              </a:rPr>
              <a:t>Service Description Documents (WSDDs)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chemeClr val="tx1"/>
                </a:solidFill>
              </a:rPr>
              <a:t>Product Description Documents (PDDs)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chemeClr val="tx1"/>
                </a:solidFill>
              </a:rPr>
              <a:t>Sample data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chemeClr val="tx1"/>
                </a:solidFill>
              </a:rPr>
              <a:t>Client Library / Software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600" kern="0" dirty="0">
              <a:solidFill>
                <a:schemeClr val="tx1"/>
              </a:solidFill>
            </a:endParaRPr>
          </a:p>
        </p:txBody>
      </p:sp>
      <p:pic>
        <p:nvPicPr>
          <p:cNvPr id="4" name="Picture 3" descr="Picture 8.png"/>
          <p:cNvPicPr>
            <a:picLocks noChangeAspect="1"/>
          </p:cNvPicPr>
          <p:nvPr/>
        </p:nvPicPr>
        <p:blipFill rotWithShape="1">
          <a:blip r:embed="rId3"/>
          <a:srcRect l="3758" t="12105" r="81329" b="77738"/>
          <a:stretch/>
        </p:blipFill>
        <p:spPr bwMode="auto">
          <a:xfrm>
            <a:off x="6939214" y="3229092"/>
            <a:ext cx="1581934" cy="1119698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</p:spPr>
      </p:pic>
      <p:grpSp>
        <p:nvGrpSpPr>
          <p:cNvPr id="5" name="Group 4"/>
          <p:cNvGrpSpPr/>
          <p:nvPr/>
        </p:nvGrpSpPr>
        <p:grpSpPr>
          <a:xfrm>
            <a:off x="377224" y="4225680"/>
            <a:ext cx="8285571" cy="1886802"/>
            <a:chOff x="377224" y="3677422"/>
            <a:chExt cx="8285571" cy="1886802"/>
          </a:xfrm>
        </p:grpSpPr>
        <p:sp>
          <p:nvSpPr>
            <p:cNvPr id="6" name="Rectangle 5"/>
            <p:cNvSpPr/>
            <p:nvPr/>
          </p:nvSpPr>
          <p:spPr bwMode="auto">
            <a:xfrm>
              <a:off x="809625" y="3677422"/>
              <a:ext cx="1828800" cy="246221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Content Placeholder 2"/>
            <p:cNvSpPr txBox="1">
              <a:spLocks/>
            </p:cNvSpPr>
            <p:nvPr/>
          </p:nvSpPr>
          <p:spPr bwMode="auto">
            <a:xfrm>
              <a:off x="809625" y="4594111"/>
              <a:ext cx="2426018" cy="917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b="1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baseline="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800" baseline="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182880" indent="-182880"/>
              <a:r>
                <a:rPr lang="en-US" sz="1600" b="0" kern="0" dirty="0" smtClean="0">
                  <a:solidFill>
                    <a:schemeClr val="bg1"/>
                  </a:solidFill>
                </a:rPr>
                <a:t>Filters and transforms large gridded datasets</a:t>
              </a:r>
            </a:p>
            <a:p>
              <a:pPr marL="182880" indent="-182880"/>
              <a:r>
                <a:rPr lang="en-US" sz="1600" b="0" kern="0" dirty="0" smtClean="0">
                  <a:solidFill>
                    <a:schemeClr val="bg1"/>
                  </a:solidFill>
                </a:rPr>
                <a:t>NetCDF format</a:t>
              </a:r>
              <a:endParaRPr lang="en-US" sz="1600" b="0" kern="0" dirty="0">
                <a:solidFill>
                  <a:schemeClr val="bg1"/>
                </a:solidFill>
              </a:endParaRPr>
            </a:p>
          </p:txBody>
        </p:sp>
        <p:sp>
          <p:nvSpPr>
            <p:cNvPr id="8" name="Content Placeholder 2"/>
            <p:cNvSpPr txBox="1">
              <a:spLocks/>
            </p:cNvSpPr>
            <p:nvPr/>
          </p:nvSpPr>
          <p:spPr bwMode="auto">
            <a:xfrm>
              <a:off x="3146045" y="4416247"/>
              <a:ext cx="2638425" cy="917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b="1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baseline="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800" baseline="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en-US" sz="1600" b="0" kern="0" dirty="0" smtClean="0">
                  <a:solidFill>
                    <a:schemeClr val="bg1"/>
                  </a:solidFill>
                </a:rPr>
                <a:t>Filters and transforms non-gridded datasets</a:t>
              </a:r>
            </a:p>
            <a:p>
              <a:r>
                <a:rPr lang="en-US" sz="1600" b="0" kern="0" dirty="0" smtClean="0">
                  <a:solidFill>
                    <a:schemeClr val="bg1"/>
                  </a:solidFill>
                </a:rPr>
                <a:t>WXXM 2.0 XML format</a:t>
              </a:r>
              <a:endParaRPr lang="en-US" sz="1600" b="0" kern="0" dirty="0">
                <a:solidFill>
                  <a:schemeClr val="bg1"/>
                </a:solidFill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5914453" y="3864994"/>
              <a:ext cx="2748342" cy="1569660"/>
              <a:chOff x="5703592" y="3949661"/>
              <a:chExt cx="2484293" cy="1569660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5703592" y="3949661"/>
                <a:ext cx="2476638" cy="1569660"/>
              </a:xfrm>
              <a:prstGeom prst="rect">
                <a:avLst/>
              </a:prstGeom>
              <a:solidFill>
                <a:srgbClr val="000099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spAutoFit/>
              </a:bodyPr>
              <a:lstStyle/>
              <a:p>
                <a:pPr algn="ctr">
                  <a:buNone/>
                </a:pPr>
                <a:r>
                  <a:rPr lang="en-US" sz="1800" b="1" dirty="0" smtClean="0">
                    <a:solidFill>
                      <a:schemeClr val="bg1"/>
                    </a:solidFill>
                  </a:rPr>
                  <a:t>Web Map Service</a:t>
                </a:r>
              </a:p>
              <a:p>
                <a:pPr algn="ctr">
                  <a:buNone/>
                </a:pPr>
                <a:endParaRPr lang="en-US" sz="1800" b="1" dirty="0" smtClean="0">
                  <a:solidFill>
                    <a:schemeClr val="bg1"/>
                  </a:solidFill>
                </a:endParaRPr>
              </a:p>
              <a:p>
                <a:pPr algn="ctr">
                  <a:spcBef>
                    <a:spcPts val="0"/>
                  </a:spcBef>
                  <a:buNone/>
                </a:pPr>
                <a:endParaRPr lang="en-US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endParaRPr lang="en-US" sz="2000" b="1" dirty="0">
                  <a:solidFill>
                    <a:schemeClr val="bg1"/>
                  </a:solidFill>
                </a:endParaRPr>
              </a:p>
              <a:p>
                <a:pPr algn="ctr"/>
                <a:endParaRPr lang="en-US" sz="2000" b="1" dirty="0" smtClean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Content Placeholder 2"/>
              <p:cNvSpPr txBox="1">
                <a:spLocks/>
              </p:cNvSpPr>
              <p:nvPr/>
            </p:nvSpPr>
            <p:spPr bwMode="auto">
              <a:xfrm>
                <a:off x="5711245" y="4314652"/>
                <a:ext cx="2476640" cy="11176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b="1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baseline="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800" baseline="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16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182880" indent="-182880"/>
                <a:r>
                  <a:rPr lang="en-US" sz="1400" kern="0" dirty="0" smtClean="0">
                    <a:solidFill>
                      <a:schemeClr val="bg1"/>
                    </a:solidFill>
                  </a:rPr>
                  <a:t>Renders weather data as single large image or sets of tiled images for display</a:t>
                </a:r>
              </a:p>
              <a:p>
                <a:pPr marL="182880" indent="-182880"/>
                <a:r>
                  <a:rPr lang="en-US" sz="1400" kern="0" dirty="0" smtClean="0">
                    <a:solidFill>
                      <a:schemeClr val="bg1"/>
                    </a:solidFill>
                  </a:rPr>
                  <a:t>JPEG, PNG, GIF, KML format</a:t>
                </a: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3145846" y="3873455"/>
              <a:ext cx="2739874" cy="1569660"/>
            </a:xfrm>
            <a:prstGeom prst="rect">
              <a:avLst/>
            </a:prstGeom>
            <a:solidFill>
              <a:srgbClr val="7030A0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>
                <a:buNone/>
              </a:pPr>
              <a:r>
                <a:rPr lang="en-US" sz="1800" b="1" dirty="0" smtClean="0">
                  <a:solidFill>
                    <a:schemeClr val="bg1"/>
                  </a:solidFill>
                </a:rPr>
                <a:t>Web Feature Service</a:t>
              </a:r>
            </a:p>
            <a:p>
              <a:pPr algn="ctr">
                <a:buNone/>
              </a:pPr>
              <a:endParaRPr lang="en-US" sz="1800" b="1" dirty="0" smtClean="0">
                <a:solidFill>
                  <a:schemeClr val="bg1"/>
                </a:solidFill>
              </a:endParaRPr>
            </a:p>
            <a:p>
              <a:pPr algn="ctr">
                <a:spcBef>
                  <a:spcPts val="0"/>
                </a:spcBef>
                <a:buNone/>
              </a:pPr>
              <a:endParaRPr lang="en-US" sz="2000" b="1" dirty="0" smtClean="0">
                <a:solidFill>
                  <a:schemeClr val="bg1"/>
                </a:solidFill>
              </a:endParaRPr>
            </a:p>
            <a:p>
              <a:pPr algn="ctr"/>
              <a:endParaRPr lang="en-US" sz="2000" b="1" dirty="0">
                <a:solidFill>
                  <a:schemeClr val="bg1"/>
                </a:solidFill>
              </a:endParaRPr>
            </a:p>
            <a:p>
              <a:pPr algn="ctr"/>
              <a:endParaRPr lang="en-US" sz="20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1" name="Content Placeholder 2"/>
            <p:cNvSpPr txBox="1">
              <a:spLocks/>
            </p:cNvSpPr>
            <p:nvPr/>
          </p:nvSpPr>
          <p:spPr bwMode="auto">
            <a:xfrm>
              <a:off x="3166181" y="4371377"/>
              <a:ext cx="2739876" cy="111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b="1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baseline="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800" baseline="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182880" indent="-182880"/>
              <a:r>
                <a:rPr lang="en-US" sz="1400" kern="0" dirty="0" smtClean="0">
                  <a:solidFill>
                    <a:schemeClr val="bg1"/>
                  </a:solidFill>
                </a:rPr>
                <a:t>Filters and transforms non-gridded data sets</a:t>
              </a:r>
            </a:p>
            <a:p>
              <a:pPr marL="182880" indent="-182880"/>
              <a:r>
                <a:rPr lang="en-US" sz="1400" kern="0" dirty="0" smtClean="0">
                  <a:solidFill>
                    <a:schemeClr val="bg1"/>
                  </a:solidFill>
                </a:rPr>
                <a:t>WXXM 2.0 XML format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7224" y="3873449"/>
              <a:ext cx="2739874" cy="1569660"/>
            </a:xfrm>
            <a:prstGeom prst="rect">
              <a:avLst/>
            </a:prstGeom>
            <a:solidFill>
              <a:srgbClr val="009900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>
                <a:buNone/>
              </a:pPr>
              <a:r>
                <a:rPr lang="en-US" sz="1800" b="1" dirty="0" smtClean="0">
                  <a:solidFill>
                    <a:schemeClr val="bg1"/>
                  </a:solidFill>
                </a:rPr>
                <a:t>Web Coverage Service</a:t>
              </a:r>
            </a:p>
            <a:p>
              <a:pPr algn="ctr">
                <a:buNone/>
              </a:pPr>
              <a:endParaRPr lang="en-US" sz="1800" b="1" dirty="0" smtClean="0">
                <a:solidFill>
                  <a:schemeClr val="bg1"/>
                </a:solidFill>
              </a:endParaRPr>
            </a:p>
            <a:p>
              <a:pPr algn="ctr">
                <a:spcBef>
                  <a:spcPts val="0"/>
                </a:spcBef>
                <a:buNone/>
              </a:pPr>
              <a:endParaRPr lang="en-US" sz="2000" b="1" dirty="0" smtClean="0">
                <a:solidFill>
                  <a:schemeClr val="bg1"/>
                </a:solidFill>
              </a:endParaRPr>
            </a:p>
            <a:p>
              <a:pPr algn="ctr"/>
              <a:endParaRPr lang="en-US" sz="2000" b="1" dirty="0">
                <a:solidFill>
                  <a:schemeClr val="bg1"/>
                </a:solidFill>
              </a:endParaRPr>
            </a:p>
            <a:p>
              <a:pPr algn="ctr"/>
              <a:endParaRPr lang="en-US" sz="20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3" name="Content Placeholder 2"/>
            <p:cNvSpPr txBox="1">
              <a:spLocks/>
            </p:cNvSpPr>
            <p:nvPr/>
          </p:nvSpPr>
          <p:spPr bwMode="auto">
            <a:xfrm>
              <a:off x="425251" y="4373651"/>
              <a:ext cx="2739876" cy="111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b="1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baseline="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800" baseline="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182880" indent="-182880"/>
              <a:r>
                <a:rPr lang="en-US" sz="1400" kern="0" dirty="0" smtClean="0">
                  <a:solidFill>
                    <a:schemeClr val="bg1"/>
                  </a:solidFill>
                </a:rPr>
                <a:t>Filters and transforms large gridded dataset</a:t>
              </a:r>
            </a:p>
            <a:p>
              <a:pPr marL="182880" indent="-182880"/>
              <a:r>
                <a:rPr lang="en-US" sz="1400" kern="0" dirty="0" smtClean="0">
                  <a:solidFill>
                    <a:schemeClr val="bg1"/>
                  </a:solidFill>
                </a:rPr>
                <a:t>NetCDF format</a:t>
              </a:r>
            </a:p>
          </p:txBody>
        </p:sp>
        <p:sp>
          <p:nvSpPr>
            <p:cNvPr id="14" name="Rounded Rectangle 13"/>
            <p:cNvSpPr/>
            <p:nvPr/>
          </p:nvSpPr>
          <p:spPr bwMode="auto">
            <a:xfrm>
              <a:off x="3903260" y="4649824"/>
              <a:ext cx="914400" cy="914400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683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3A0870E9F1124C9A05C2AAD733B737" ma:contentTypeVersion="7" ma:contentTypeDescription="Create a new document." ma:contentTypeScope="" ma:versionID="8bc511b73f04980afe8420073449f3cc">
  <xsd:schema xmlns:xsd="http://www.w3.org/2001/XMLSchema" xmlns:xs="http://www.w3.org/2001/XMLSchema" xmlns:p="http://schemas.microsoft.com/office/2006/metadata/properties" xmlns:ns2="2390c285-b381-4c58-8edc-798cd1217f02" xmlns:ns3="5927e4a0-0e91-43f3-90b2-ecc62536c316" targetNamespace="http://schemas.microsoft.com/office/2006/metadata/properties" ma:root="true" ma:fieldsID="17cf5c6c5cb0faf9fc4bd26e5155b2e9" ns2:_="" ns3:_="">
    <xsd:import namespace="2390c285-b381-4c58-8edc-798cd1217f02"/>
    <xsd:import namespace="5927e4a0-0e91-43f3-90b2-ecc62536c316"/>
    <xsd:element name="properties">
      <xsd:complexType>
        <xsd:sequence>
          <xsd:element name="documentManagement">
            <xsd:complexType>
              <xsd:all>
                <xsd:element ref="ns2:Revision" minOccurs="0"/>
                <xsd:element ref="ns2:POC" minOccurs="0"/>
                <xsd:element ref="ns3:DocumentType" minOccurs="0"/>
                <xsd:element ref="ns3:Subtype" minOccurs="0"/>
                <xsd:element ref="ns3:LiveOrArchiv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90c285-b381-4c58-8edc-798cd1217f02" elementFormDefault="qualified">
    <xsd:import namespace="http://schemas.microsoft.com/office/2006/documentManagement/types"/>
    <xsd:import namespace="http://schemas.microsoft.com/office/infopath/2007/PartnerControls"/>
    <xsd:element name="Revision" ma:index="8" nillable="true" ma:displayName="Revision" ma:internalName="Revision">
      <xsd:simpleType>
        <xsd:restriction base="dms:Text">
          <xsd:maxLength value="255"/>
        </xsd:restriction>
      </xsd:simpleType>
    </xsd:element>
    <xsd:element name="POC" ma:index="9" nillable="true" ma:displayName="POC" ma:default="Alfred Moosakhanian" ma:internalName="POC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27e4a0-0e91-43f3-90b2-ecc62536c316" elementFormDefault="qualified">
    <xsd:import namespace="http://schemas.microsoft.com/office/2006/documentManagement/types"/>
    <xsd:import namespace="http://schemas.microsoft.com/office/infopath/2007/PartnerControls"/>
    <xsd:element name="DocumentType" ma:index="10" nillable="true" ma:displayName="DocumentType" ma:internalName="DocumentType">
      <xsd:simpleType>
        <xsd:restriction base="dms:Text">
          <xsd:maxLength value="255"/>
        </xsd:restriction>
      </xsd:simpleType>
    </xsd:element>
    <xsd:element name="Subtype" ma:index="11" nillable="true" ma:displayName="Subtype" ma:internalName="Subtype">
      <xsd:simpleType>
        <xsd:restriction base="dms:Text">
          <xsd:maxLength value="255"/>
        </xsd:restriction>
      </xsd:simpleType>
    </xsd:element>
    <xsd:element name="LiveOrArchive" ma:index="12" nillable="true" ma:displayName="LiveOrArchive" ma:internalName="LiveOrArchiv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Type xmlns="5927e4a0-0e91-43f3-90b2-ecc62536c316">Presentations_Briefings</DocumentType>
    <POC xmlns="2390c285-b381-4c58-8edc-798cd1217f02">Alfred Moosakhanian</POC>
    <LiveOrArchive xmlns="5927e4a0-0e91-43f3-90b2-ecc62536c316" xsi:nil="true"/>
    <Subtype xmlns="5927e4a0-0e91-43f3-90b2-ecc62536c316">Salt Lake City Visit</Subtype>
    <Revision xmlns="2390c285-b381-4c58-8edc-798cd1217f02" xsi:nil="true"/>
  </documentManagement>
</p:properties>
</file>

<file path=customXml/itemProps1.xml><?xml version="1.0" encoding="utf-8"?>
<ds:datastoreItem xmlns:ds="http://schemas.openxmlformats.org/officeDocument/2006/customXml" ds:itemID="{9038F989-1977-4C3E-9B48-495136F897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475427-ADA5-4DCC-B852-A388CDDE10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90c285-b381-4c58-8edc-798cd1217f02"/>
    <ds:schemaRef ds:uri="5927e4a0-0e91-43f3-90b2-ecc62536c3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7C02CE1-58B7-4E0F-B6C6-1EA76C437EC3}">
  <ds:schemaRefs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5927e4a0-0e91-43f3-90b2-ecc62536c316"/>
    <ds:schemaRef ds:uri="http://purl.org/dc/dcmitype/"/>
    <ds:schemaRef ds:uri="2390c285-b381-4c58-8edc-798cd1217f02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42204</TotalTime>
  <Words>2555</Words>
  <Application>Microsoft Macintosh PowerPoint</Application>
  <PresentationFormat>On-screen Show (4:3)</PresentationFormat>
  <Paragraphs>1021</Paragraphs>
  <Slides>46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Arial</vt:lpstr>
      <vt:lpstr>Arial Narrow</vt:lpstr>
      <vt:lpstr>Calibri</vt:lpstr>
      <vt:lpstr>MS PGothic</vt:lpstr>
      <vt:lpstr>ＭＳ Ｐゴシック</vt:lpstr>
      <vt:lpstr>Times New Roman</vt:lpstr>
      <vt:lpstr>Wingdings</vt:lpstr>
      <vt:lpstr>2_Custom Design</vt:lpstr>
      <vt:lpstr>4_Custom Design</vt:lpstr>
      <vt:lpstr>NextGen Weather Systems Implementation</vt:lpstr>
      <vt:lpstr>Purpose</vt:lpstr>
      <vt:lpstr>Delivering NextGen Improvements</vt:lpstr>
      <vt:lpstr>Key Benefits of CSS-Wx and NWP</vt:lpstr>
      <vt:lpstr>FAA NextGen Weather Systems Scope</vt:lpstr>
      <vt:lpstr>FAA NextGen Wx Systems in NAS</vt:lpstr>
      <vt:lpstr>NextGen Wx Providers/Consumers</vt:lpstr>
      <vt:lpstr>FAA NextGen Wx Systems Architecture</vt:lpstr>
      <vt:lpstr>PowerPoint Presentation</vt:lpstr>
      <vt:lpstr>Current and Future NWP Products </vt:lpstr>
      <vt:lpstr>Safety Improvements</vt:lpstr>
      <vt:lpstr>Efficiency Improvements</vt:lpstr>
      <vt:lpstr>NextGen Flexible Layer Mosaics</vt:lpstr>
      <vt:lpstr>Integrated NWS Products on AWD</vt:lpstr>
      <vt:lpstr>AWD Integrated Icing and Turbulence</vt:lpstr>
      <vt:lpstr>AWD View on CWSU</vt:lpstr>
      <vt:lpstr>AWD NAS Users</vt:lpstr>
      <vt:lpstr>NextGen Weather Systems T&amp;E</vt:lpstr>
      <vt:lpstr>PowerPoint Presentation</vt:lpstr>
      <vt:lpstr>PowerPoint Presentation</vt:lpstr>
      <vt:lpstr>PowerPoint Presentation</vt:lpstr>
      <vt:lpstr>Implementation Coordination</vt:lpstr>
      <vt:lpstr>Implementation Coordination</vt:lpstr>
      <vt:lpstr>Implementation Coordination Activities</vt:lpstr>
      <vt:lpstr>Installation Activities</vt:lpstr>
      <vt:lpstr>Transition Planning</vt:lpstr>
      <vt:lpstr>CSS-Wx and NWP Key Sites</vt:lpstr>
      <vt:lpstr>CSS-Wx and NWP Combined Rack Count</vt:lpstr>
      <vt:lpstr>CSS-Wx Central Site Hardware – Rack 1</vt:lpstr>
      <vt:lpstr>CSS-Wx Central Site Hardware – Rack 1</vt:lpstr>
      <vt:lpstr>CSS-Wx Central Site Hardware – Rack 1</vt:lpstr>
      <vt:lpstr>CSS-Wx Central Site Hardware – Rack 2</vt:lpstr>
      <vt:lpstr>CSS-Wx Central Site Hardware</vt:lpstr>
      <vt:lpstr>NWP Central Site Design Block Diagram</vt:lpstr>
      <vt:lpstr>ARTCC Equipment</vt:lpstr>
      <vt:lpstr>CSS-Wx Distribution Site Hardware</vt:lpstr>
      <vt:lpstr>CSS-Wx Distribution Site Hardware (Cont.)</vt:lpstr>
      <vt:lpstr>TRACON Equipment</vt:lpstr>
      <vt:lpstr>CSS-Wx Terminal Site Hardware</vt:lpstr>
      <vt:lpstr>CSS-Wx Terminal Site Hardware (Cont.)</vt:lpstr>
      <vt:lpstr>CSS-Wx Terminal Site Hardware (Cont.)</vt:lpstr>
      <vt:lpstr>CSS-Wx TDWR Communications</vt:lpstr>
      <vt:lpstr>NWP Terminal Site Block Diagram</vt:lpstr>
      <vt:lpstr>NWP Terminal Rack Layout</vt:lpstr>
      <vt:lpstr>Dedicated AWD Site Block Diagram</vt:lpstr>
      <vt:lpstr>Summary</vt:lpstr>
    </vt:vector>
  </TitlesOfParts>
  <Company>FAA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MTONEY</dc:creator>
  <cp:lastModifiedBy>Elizabeth Doherty</cp:lastModifiedBy>
  <cp:revision>1803</cp:revision>
  <cp:lastPrinted>2016-06-06T18:24:16Z</cp:lastPrinted>
  <dcterms:created xsi:type="dcterms:W3CDTF">2005-01-28T20:32:53Z</dcterms:created>
  <dcterms:modified xsi:type="dcterms:W3CDTF">2017-08-16T15:39:42Z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0x010100B13A0870E9F1124C9A05C2AAD733B737</vt:lpwstr>
  </property>
</Properties>
</file>